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826" r:id="rId2"/>
    <p:sldId id="922" r:id="rId3"/>
    <p:sldId id="892" r:id="rId4"/>
    <p:sldId id="828" r:id="rId5"/>
    <p:sldId id="830" r:id="rId6"/>
    <p:sldId id="831" r:id="rId7"/>
    <p:sldId id="832" r:id="rId8"/>
    <p:sldId id="909" r:id="rId9"/>
    <p:sldId id="910" r:id="rId10"/>
    <p:sldId id="911" r:id="rId11"/>
    <p:sldId id="912" r:id="rId12"/>
    <p:sldId id="837" r:id="rId13"/>
    <p:sldId id="839" r:id="rId14"/>
    <p:sldId id="917" r:id="rId15"/>
    <p:sldId id="891" r:id="rId16"/>
    <p:sldId id="838" r:id="rId17"/>
    <p:sldId id="918" r:id="rId18"/>
    <p:sldId id="919" r:id="rId19"/>
    <p:sldId id="920" r:id="rId20"/>
    <p:sldId id="829" r:id="rId21"/>
    <p:sldId id="840" r:id="rId22"/>
    <p:sldId id="842" r:id="rId23"/>
    <p:sldId id="893" r:id="rId24"/>
    <p:sldId id="844" r:id="rId25"/>
    <p:sldId id="895" r:id="rId26"/>
    <p:sldId id="896" r:id="rId27"/>
    <p:sldId id="906" r:id="rId28"/>
    <p:sldId id="884" r:id="rId29"/>
    <p:sldId id="843" r:id="rId30"/>
    <p:sldId id="897" r:id="rId31"/>
    <p:sldId id="899" r:id="rId32"/>
    <p:sldId id="900" r:id="rId33"/>
    <p:sldId id="907" r:id="rId34"/>
    <p:sldId id="905" r:id="rId35"/>
    <p:sldId id="913" r:id="rId36"/>
    <p:sldId id="901" r:id="rId37"/>
    <p:sldId id="898" r:id="rId38"/>
    <p:sldId id="847" r:id="rId39"/>
    <p:sldId id="908" r:id="rId40"/>
  </p:sldIdLst>
  <p:sldSz cx="9144000" cy="6858000" type="screen4x3"/>
  <p:notesSz cx="9947275" cy="6858000"/>
  <p:custDataLst>
    <p:tags r:id="rId4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A737E"/>
    <a:srgbClr val="1DFF83"/>
    <a:srgbClr val="D9D9D9"/>
    <a:srgbClr val="CCCECA"/>
    <a:srgbClr val="B2A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58" autoAdjust="0"/>
  </p:normalViewPr>
  <p:slideViewPr>
    <p:cSldViewPr snapToGrid="0" snapToObjects="1">
      <p:cViewPr>
        <p:scale>
          <a:sx n="110" d="100"/>
          <a:sy n="110" d="100"/>
        </p:scale>
        <p:origin x="-276" y="330"/>
      </p:cViewPr>
      <p:guideLst>
        <p:guide orient="horz" pos="2160"/>
        <p:guide orient="horz" pos="21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76" y="-84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AC120-0FC2-4569-8ED6-7191A8A3610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435CB578-99B7-4424-AC04-66CFF6B6624C}">
      <dgm:prSet phldrT="[Text]"/>
      <dgm:spPr/>
      <dgm:t>
        <a:bodyPr/>
        <a:lstStyle/>
        <a:p>
          <a:r>
            <a:rPr lang="en-IE" dirty="0" smtClean="0"/>
            <a:t>Listen</a:t>
          </a:r>
          <a:endParaRPr lang="en-IE" dirty="0"/>
        </a:p>
      </dgm:t>
    </dgm:pt>
    <dgm:pt modelId="{3C395AD1-46CF-4349-B089-2AE8FF04F0A3}" type="parTrans" cxnId="{E02EAA95-F4AE-4049-9343-8FB7686B89E2}">
      <dgm:prSet/>
      <dgm:spPr/>
      <dgm:t>
        <a:bodyPr/>
        <a:lstStyle/>
        <a:p>
          <a:endParaRPr lang="en-IE"/>
        </a:p>
      </dgm:t>
    </dgm:pt>
    <dgm:pt modelId="{C9D1E9A5-7B4F-4C80-B7BC-7E34A7996F13}" type="sibTrans" cxnId="{E02EAA95-F4AE-4049-9343-8FB7686B89E2}">
      <dgm:prSet/>
      <dgm:spPr/>
      <dgm:t>
        <a:bodyPr/>
        <a:lstStyle/>
        <a:p>
          <a:endParaRPr lang="en-IE"/>
        </a:p>
      </dgm:t>
    </dgm:pt>
    <dgm:pt modelId="{44695C53-0113-4A9D-8379-E4FA4FDF6DA8}">
      <dgm:prSet phldrT="[Text]"/>
      <dgm:spPr/>
      <dgm:t>
        <a:bodyPr/>
        <a:lstStyle/>
        <a:p>
          <a:r>
            <a:rPr lang="en-IE" dirty="0" smtClean="0"/>
            <a:t>React</a:t>
          </a:r>
          <a:endParaRPr lang="en-IE" dirty="0"/>
        </a:p>
      </dgm:t>
    </dgm:pt>
    <dgm:pt modelId="{CE18291D-4C14-4D25-9B42-541AA9FF740C}" type="parTrans" cxnId="{05C67B93-11D4-49E3-94C0-551A92C64FC1}">
      <dgm:prSet/>
      <dgm:spPr/>
      <dgm:t>
        <a:bodyPr/>
        <a:lstStyle/>
        <a:p>
          <a:endParaRPr lang="en-IE"/>
        </a:p>
      </dgm:t>
    </dgm:pt>
    <dgm:pt modelId="{FC747427-B35C-4ADC-B65E-EDE34A3B57F1}" type="sibTrans" cxnId="{05C67B93-11D4-49E3-94C0-551A92C64FC1}">
      <dgm:prSet/>
      <dgm:spPr/>
      <dgm:t>
        <a:bodyPr/>
        <a:lstStyle/>
        <a:p>
          <a:endParaRPr lang="en-IE"/>
        </a:p>
      </dgm:t>
    </dgm:pt>
    <dgm:pt modelId="{CCCF9037-5C32-4363-B6C8-71B9D9517370}">
      <dgm:prSet phldrT="[Text]"/>
      <dgm:spPr/>
      <dgm:t>
        <a:bodyPr/>
        <a:lstStyle/>
        <a:p>
          <a:r>
            <a:rPr lang="en-IE" dirty="0" smtClean="0"/>
            <a:t>Engage</a:t>
          </a:r>
          <a:endParaRPr lang="en-IE" dirty="0"/>
        </a:p>
      </dgm:t>
    </dgm:pt>
    <dgm:pt modelId="{DF735F0F-FCD0-4B02-8255-C4AF52569064}" type="parTrans" cxnId="{999BF3D7-6549-4CE7-8674-11639AEA701D}">
      <dgm:prSet/>
      <dgm:spPr/>
      <dgm:t>
        <a:bodyPr/>
        <a:lstStyle/>
        <a:p>
          <a:endParaRPr lang="en-IE"/>
        </a:p>
      </dgm:t>
    </dgm:pt>
    <dgm:pt modelId="{6D5B7F84-B2A1-4E4B-91BB-F323FDCF06FE}" type="sibTrans" cxnId="{999BF3D7-6549-4CE7-8674-11639AEA701D}">
      <dgm:prSet/>
      <dgm:spPr/>
      <dgm:t>
        <a:bodyPr/>
        <a:lstStyle/>
        <a:p>
          <a:endParaRPr lang="en-IE"/>
        </a:p>
      </dgm:t>
    </dgm:pt>
    <dgm:pt modelId="{5C4F9A0A-B901-4180-8210-99D2195C5798}" type="pres">
      <dgm:prSet presAssocID="{311AC120-0FC2-4569-8ED6-7191A8A36105}" presName="CompostProcess" presStyleCnt="0">
        <dgm:presLayoutVars>
          <dgm:dir/>
          <dgm:resizeHandles val="exact"/>
        </dgm:presLayoutVars>
      </dgm:prSet>
      <dgm:spPr/>
    </dgm:pt>
    <dgm:pt modelId="{44602CDD-A3AD-4365-B6C6-656944064D19}" type="pres">
      <dgm:prSet presAssocID="{311AC120-0FC2-4569-8ED6-7191A8A36105}" presName="arrow" presStyleLbl="bgShp" presStyleIdx="0" presStyleCnt="1" custLinFactY="-15821" custLinFactNeighborX="39239" custLinFactNeighborY="-100000"/>
      <dgm:spPr/>
    </dgm:pt>
    <dgm:pt modelId="{C90CD516-5376-443B-A9B3-A4A70686D9CB}" type="pres">
      <dgm:prSet presAssocID="{311AC120-0FC2-4569-8ED6-7191A8A36105}" presName="linearProcess" presStyleCnt="0"/>
      <dgm:spPr/>
    </dgm:pt>
    <dgm:pt modelId="{93787FB2-4632-472B-BE00-08CC3C411FB8}" type="pres">
      <dgm:prSet presAssocID="{435CB578-99B7-4424-AC04-66CFF6B662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C64DCE-BA62-4CE0-9677-2BB7FA3CAEC7}" type="pres">
      <dgm:prSet presAssocID="{C9D1E9A5-7B4F-4C80-B7BC-7E34A7996F13}" presName="sibTrans" presStyleCnt="0"/>
      <dgm:spPr/>
    </dgm:pt>
    <dgm:pt modelId="{033285DC-E595-4C54-93D9-070980731E99}" type="pres">
      <dgm:prSet presAssocID="{44695C53-0113-4A9D-8379-E4FA4FDF6DA8}" presName="textNode" presStyleLbl="node1" presStyleIdx="1" presStyleCnt="3" custLinFactNeighborX="-3558" custLinFactNeighborY="-8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8DC5A74-EC9D-4DC5-BB84-893EF64993C1}" type="pres">
      <dgm:prSet presAssocID="{FC747427-B35C-4ADC-B65E-EDE34A3B57F1}" presName="sibTrans" presStyleCnt="0"/>
      <dgm:spPr/>
    </dgm:pt>
    <dgm:pt modelId="{22D2164A-3F19-422B-A8E4-0AC2591564FF}" type="pres">
      <dgm:prSet presAssocID="{CCCF9037-5C32-4363-B6C8-71B9D95173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5C67B93-11D4-49E3-94C0-551A92C64FC1}" srcId="{311AC120-0FC2-4569-8ED6-7191A8A36105}" destId="{44695C53-0113-4A9D-8379-E4FA4FDF6DA8}" srcOrd="1" destOrd="0" parTransId="{CE18291D-4C14-4D25-9B42-541AA9FF740C}" sibTransId="{FC747427-B35C-4ADC-B65E-EDE34A3B57F1}"/>
    <dgm:cxn modelId="{EF4287AA-CCA1-F143-97E8-A4F0F5D99146}" type="presOf" srcId="{44695C53-0113-4A9D-8379-E4FA4FDF6DA8}" destId="{033285DC-E595-4C54-93D9-070980731E99}" srcOrd="0" destOrd="0" presId="urn:microsoft.com/office/officeart/2005/8/layout/hProcess9"/>
    <dgm:cxn modelId="{CB6D8E38-30E8-DD47-BB08-F3D91E03612E}" type="presOf" srcId="{CCCF9037-5C32-4363-B6C8-71B9D9517370}" destId="{22D2164A-3F19-422B-A8E4-0AC2591564FF}" srcOrd="0" destOrd="0" presId="urn:microsoft.com/office/officeart/2005/8/layout/hProcess9"/>
    <dgm:cxn modelId="{999BF3D7-6549-4CE7-8674-11639AEA701D}" srcId="{311AC120-0FC2-4569-8ED6-7191A8A36105}" destId="{CCCF9037-5C32-4363-B6C8-71B9D9517370}" srcOrd="2" destOrd="0" parTransId="{DF735F0F-FCD0-4B02-8255-C4AF52569064}" sibTransId="{6D5B7F84-B2A1-4E4B-91BB-F323FDCF06FE}"/>
    <dgm:cxn modelId="{15690F25-5CE1-E845-BC09-100FC666282D}" type="presOf" srcId="{435CB578-99B7-4424-AC04-66CFF6B6624C}" destId="{93787FB2-4632-472B-BE00-08CC3C411FB8}" srcOrd="0" destOrd="0" presId="urn:microsoft.com/office/officeart/2005/8/layout/hProcess9"/>
    <dgm:cxn modelId="{D11BE9FA-029C-214A-B88A-699E45FABBE3}" type="presOf" srcId="{311AC120-0FC2-4569-8ED6-7191A8A36105}" destId="{5C4F9A0A-B901-4180-8210-99D2195C5798}" srcOrd="0" destOrd="0" presId="urn:microsoft.com/office/officeart/2005/8/layout/hProcess9"/>
    <dgm:cxn modelId="{E02EAA95-F4AE-4049-9343-8FB7686B89E2}" srcId="{311AC120-0FC2-4569-8ED6-7191A8A36105}" destId="{435CB578-99B7-4424-AC04-66CFF6B6624C}" srcOrd="0" destOrd="0" parTransId="{3C395AD1-46CF-4349-B089-2AE8FF04F0A3}" sibTransId="{C9D1E9A5-7B4F-4C80-B7BC-7E34A7996F13}"/>
    <dgm:cxn modelId="{A4652C59-3FCB-7C4A-842A-34415F75DC96}" type="presParOf" srcId="{5C4F9A0A-B901-4180-8210-99D2195C5798}" destId="{44602CDD-A3AD-4365-B6C6-656944064D19}" srcOrd="0" destOrd="0" presId="urn:microsoft.com/office/officeart/2005/8/layout/hProcess9"/>
    <dgm:cxn modelId="{F6A395DC-1F85-BC4E-AD9A-9FFEF8F19CFD}" type="presParOf" srcId="{5C4F9A0A-B901-4180-8210-99D2195C5798}" destId="{C90CD516-5376-443B-A9B3-A4A70686D9CB}" srcOrd="1" destOrd="0" presId="urn:microsoft.com/office/officeart/2005/8/layout/hProcess9"/>
    <dgm:cxn modelId="{5FE6AF89-76FC-6E4A-B9D7-72CCC2A34F55}" type="presParOf" srcId="{C90CD516-5376-443B-A9B3-A4A70686D9CB}" destId="{93787FB2-4632-472B-BE00-08CC3C411FB8}" srcOrd="0" destOrd="0" presId="urn:microsoft.com/office/officeart/2005/8/layout/hProcess9"/>
    <dgm:cxn modelId="{90CDCE56-D06C-5343-B47F-FC43C6806C3F}" type="presParOf" srcId="{C90CD516-5376-443B-A9B3-A4A70686D9CB}" destId="{E4C64DCE-BA62-4CE0-9677-2BB7FA3CAEC7}" srcOrd="1" destOrd="0" presId="urn:microsoft.com/office/officeart/2005/8/layout/hProcess9"/>
    <dgm:cxn modelId="{27003E46-97D1-8343-984F-1F96EFBC504B}" type="presParOf" srcId="{C90CD516-5376-443B-A9B3-A4A70686D9CB}" destId="{033285DC-E595-4C54-93D9-070980731E99}" srcOrd="2" destOrd="0" presId="urn:microsoft.com/office/officeart/2005/8/layout/hProcess9"/>
    <dgm:cxn modelId="{4E8A1C55-149B-E341-B68E-A52563980B08}" type="presParOf" srcId="{C90CD516-5376-443B-A9B3-A4A70686D9CB}" destId="{B8DC5A74-EC9D-4DC5-BB84-893EF64993C1}" srcOrd="3" destOrd="0" presId="urn:microsoft.com/office/officeart/2005/8/layout/hProcess9"/>
    <dgm:cxn modelId="{F6B988FF-E4FF-2E47-9884-57D43D1AE0DE}" type="presParOf" srcId="{C90CD516-5376-443B-A9B3-A4A70686D9CB}" destId="{22D2164A-3F19-422B-A8E4-0AC2591564F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E8C51-25B2-4BC3-97FD-3BD1B8BCF4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23BBF5B6-861B-4193-B359-BE4DE0A988F3}">
      <dgm:prSet phldrT="[Text]"/>
      <dgm:spPr/>
      <dgm:t>
        <a:bodyPr/>
        <a:lstStyle/>
        <a:p>
          <a:r>
            <a:rPr lang="en-IE" b="0" dirty="0" smtClean="0"/>
            <a:t>Identify the keywords you are going to monitor</a:t>
          </a:r>
          <a:endParaRPr lang="en-IE" b="0" dirty="0"/>
        </a:p>
      </dgm:t>
    </dgm:pt>
    <dgm:pt modelId="{F31B4FA8-DBC5-4390-A934-A042A7F53DDD}" type="parTrans" cxnId="{B7AE6BEC-0B6E-4262-9DDC-67F420243780}">
      <dgm:prSet/>
      <dgm:spPr/>
      <dgm:t>
        <a:bodyPr/>
        <a:lstStyle/>
        <a:p>
          <a:endParaRPr lang="en-IE"/>
        </a:p>
      </dgm:t>
    </dgm:pt>
    <dgm:pt modelId="{ED1EF976-BDC9-4C17-99C1-3E8940C2DFF1}" type="sibTrans" cxnId="{B7AE6BEC-0B6E-4262-9DDC-67F420243780}">
      <dgm:prSet/>
      <dgm:spPr/>
      <dgm:t>
        <a:bodyPr/>
        <a:lstStyle/>
        <a:p>
          <a:endParaRPr lang="en-IE"/>
        </a:p>
      </dgm:t>
    </dgm:pt>
    <dgm:pt modelId="{81CAB58A-47F0-4F31-9C9D-AEA7578593DF}">
      <dgm:prSet/>
      <dgm:spPr/>
      <dgm:t>
        <a:bodyPr/>
        <a:lstStyle/>
        <a:p>
          <a:r>
            <a:rPr lang="en-IE" b="0" dirty="0" smtClean="0"/>
            <a:t>Start monitoring using at least one of the tools we mentioned today</a:t>
          </a:r>
        </a:p>
      </dgm:t>
    </dgm:pt>
    <dgm:pt modelId="{7C7159ED-3992-4BAD-BF8E-9CDCDBAE2630}" type="parTrans" cxnId="{069D083A-6397-4B47-868A-AB17CA40DAEC}">
      <dgm:prSet/>
      <dgm:spPr/>
      <dgm:t>
        <a:bodyPr/>
        <a:lstStyle/>
        <a:p>
          <a:endParaRPr lang="en-IE"/>
        </a:p>
      </dgm:t>
    </dgm:pt>
    <dgm:pt modelId="{4BFD2FC2-2636-4303-84E2-88A13C2537EC}" type="sibTrans" cxnId="{069D083A-6397-4B47-868A-AB17CA40DAEC}">
      <dgm:prSet/>
      <dgm:spPr/>
      <dgm:t>
        <a:bodyPr/>
        <a:lstStyle/>
        <a:p>
          <a:endParaRPr lang="en-IE"/>
        </a:p>
      </dgm:t>
    </dgm:pt>
    <dgm:pt modelId="{A73FDD21-89F2-4F17-AB0C-BEB78F2B02D8}">
      <dgm:prSet/>
      <dgm:spPr/>
      <dgm:t>
        <a:bodyPr/>
        <a:lstStyle/>
        <a:p>
          <a:r>
            <a:rPr lang="en-IE" b="0" dirty="0" smtClean="0"/>
            <a:t>Make it part of your daily routine to RESPOND TO EVERY MENTION</a:t>
          </a:r>
        </a:p>
      </dgm:t>
    </dgm:pt>
    <dgm:pt modelId="{3D94AD31-E6EE-4851-8AB7-1D61B8326AAE}" type="parTrans" cxnId="{4F46D42D-3330-4FB8-B88A-E892BCE42569}">
      <dgm:prSet/>
      <dgm:spPr/>
      <dgm:t>
        <a:bodyPr/>
        <a:lstStyle/>
        <a:p>
          <a:endParaRPr lang="en-IE"/>
        </a:p>
      </dgm:t>
    </dgm:pt>
    <dgm:pt modelId="{C5B06AE3-3467-4002-821D-E51F79A9798A}" type="sibTrans" cxnId="{4F46D42D-3330-4FB8-B88A-E892BCE42569}">
      <dgm:prSet/>
      <dgm:spPr/>
      <dgm:t>
        <a:bodyPr/>
        <a:lstStyle/>
        <a:p>
          <a:endParaRPr lang="en-IE"/>
        </a:p>
      </dgm:t>
    </dgm:pt>
    <dgm:pt modelId="{99F0ECA9-F43C-493C-8DFA-6C227DCFE0D7}" type="pres">
      <dgm:prSet presAssocID="{318E8C51-25B2-4BC3-97FD-3BD1B8BCF4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E"/>
        </a:p>
      </dgm:t>
    </dgm:pt>
    <dgm:pt modelId="{CC50ED6C-F2A8-45A4-BBE5-4E671AC63437}" type="pres">
      <dgm:prSet presAssocID="{318E8C51-25B2-4BC3-97FD-3BD1B8BCF447}" presName="Name1" presStyleCnt="0"/>
      <dgm:spPr/>
    </dgm:pt>
    <dgm:pt modelId="{AC922612-27E9-4341-B92E-7E9BF7603F37}" type="pres">
      <dgm:prSet presAssocID="{318E8C51-25B2-4BC3-97FD-3BD1B8BCF447}" presName="cycle" presStyleCnt="0"/>
      <dgm:spPr/>
    </dgm:pt>
    <dgm:pt modelId="{73262F2E-9A5A-45A0-9477-62A055AF084B}" type="pres">
      <dgm:prSet presAssocID="{318E8C51-25B2-4BC3-97FD-3BD1B8BCF447}" presName="srcNode" presStyleLbl="node1" presStyleIdx="0" presStyleCnt="3"/>
      <dgm:spPr/>
    </dgm:pt>
    <dgm:pt modelId="{472FA568-D314-483F-A5FF-5E043CD958A8}" type="pres">
      <dgm:prSet presAssocID="{318E8C51-25B2-4BC3-97FD-3BD1B8BCF447}" presName="conn" presStyleLbl="parChTrans1D2" presStyleIdx="0" presStyleCnt="1"/>
      <dgm:spPr/>
      <dgm:t>
        <a:bodyPr/>
        <a:lstStyle/>
        <a:p>
          <a:endParaRPr lang="en-IE"/>
        </a:p>
      </dgm:t>
    </dgm:pt>
    <dgm:pt modelId="{57B00763-970B-4BAE-9852-31613511D62A}" type="pres">
      <dgm:prSet presAssocID="{318E8C51-25B2-4BC3-97FD-3BD1B8BCF447}" presName="extraNode" presStyleLbl="node1" presStyleIdx="0" presStyleCnt="3"/>
      <dgm:spPr/>
    </dgm:pt>
    <dgm:pt modelId="{9BDCF40E-030B-44B5-9622-961E47CFB202}" type="pres">
      <dgm:prSet presAssocID="{318E8C51-25B2-4BC3-97FD-3BD1B8BCF447}" presName="dstNode" presStyleLbl="node1" presStyleIdx="0" presStyleCnt="3"/>
      <dgm:spPr/>
    </dgm:pt>
    <dgm:pt modelId="{CE1A4167-998A-48F8-AA6E-33B5DADF67B0}" type="pres">
      <dgm:prSet presAssocID="{23BBF5B6-861B-4193-B359-BE4DE0A988F3}" presName="text_1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D187A37-31D7-4CDC-8BAF-61987E9D3941}" type="pres">
      <dgm:prSet presAssocID="{23BBF5B6-861B-4193-B359-BE4DE0A988F3}" presName="accent_1" presStyleCnt="0"/>
      <dgm:spPr/>
    </dgm:pt>
    <dgm:pt modelId="{F4F94805-7AA2-47CF-A176-FDC7916EFF6D}" type="pres">
      <dgm:prSet presAssocID="{23BBF5B6-861B-4193-B359-BE4DE0A988F3}" presName="accentRepeatNode" presStyleLbl="solidFgAcc1" presStyleIdx="0" presStyleCnt="3"/>
      <dgm:spPr/>
    </dgm:pt>
    <dgm:pt modelId="{7D9DE31A-4F14-4190-91D6-F89AB1B8F3D2}" type="pres">
      <dgm:prSet presAssocID="{81CAB58A-47F0-4F31-9C9D-AEA7578593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6B64C7B-2DA0-4617-9ED6-03D68273BE6E}" type="pres">
      <dgm:prSet presAssocID="{81CAB58A-47F0-4F31-9C9D-AEA7578593DF}" presName="accent_2" presStyleCnt="0"/>
      <dgm:spPr/>
    </dgm:pt>
    <dgm:pt modelId="{4A9686B7-9CD5-4428-8CDE-11BB81B83FBF}" type="pres">
      <dgm:prSet presAssocID="{81CAB58A-47F0-4F31-9C9D-AEA7578593DF}" presName="accentRepeatNode" presStyleLbl="solidFgAcc1" presStyleIdx="1" presStyleCnt="3"/>
      <dgm:spPr/>
    </dgm:pt>
    <dgm:pt modelId="{04C01511-243C-402D-B481-170ED6D7B344}" type="pres">
      <dgm:prSet presAssocID="{A73FDD21-89F2-4F17-AB0C-BEB78F2B02D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1ED55FE-DC8F-49A9-A962-24BB343B61C6}" type="pres">
      <dgm:prSet presAssocID="{A73FDD21-89F2-4F17-AB0C-BEB78F2B02D8}" presName="accent_3" presStyleCnt="0"/>
      <dgm:spPr/>
    </dgm:pt>
    <dgm:pt modelId="{BE50E1A1-D473-4A2E-AE03-5894EFA2832C}" type="pres">
      <dgm:prSet presAssocID="{A73FDD21-89F2-4F17-AB0C-BEB78F2B02D8}" presName="accentRepeatNode" presStyleLbl="solidFgAcc1" presStyleIdx="2" presStyleCnt="3"/>
      <dgm:spPr/>
    </dgm:pt>
  </dgm:ptLst>
  <dgm:cxnLst>
    <dgm:cxn modelId="{4F46D42D-3330-4FB8-B88A-E892BCE42569}" srcId="{318E8C51-25B2-4BC3-97FD-3BD1B8BCF447}" destId="{A73FDD21-89F2-4F17-AB0C-BEB78F2B02D8}" srcOrd="2" destOrd="0" parTransId="{3D94AD31-E6EE-4851-8AB7-1D61B8326AAE}" sibTransId="{C5B06AE3-3467-4002-821D-E51F79A9798A}"/>
    <dgm:cxn modelId="{FBFE56BC-24EA-A643-85D9-AD593895777E}" type="presOf" srcId="{23BBF5B6-861B-4193-B359-BE4DE0A988F3}" destId="{CE1A4167-998A-48F8-AA6E-33B5DADF67B0}" srcOrd="0" destOrd="0" presId="urn:microsoft.com/office/officeart/2008/layout/VerticalCurvedList"/>
    <dgm:cxn modelId="{C99DC7E7-AF0E-DF40-A2B4-6423C33AA647}" type="presOf" srcId="{318E8C51-25B2-4BC3-97FD-3BD1B8BCF447}" destId="{99F0ECA9-F43C-493C-8DFA-6C227DCFE0D7}" srcOrd="0" destOrd="0" presId="urn:microsoft.com/office/officeart/2008/layout/VerticalCurvedList"/>
    <dgm:cxn modelId="{E289C19C-98CE-4E46-B892-D43C46B3860B}" type="presOf" srcId="{81CAB58A-47F0-4F31-9C9D-AEA7578593DF}" destId="{7D9DE31A-4F14-4190-91D6-F89AB1B8F3D2}" srcOrd="0" destOrd="0" presId="urn:microsoft.com/office/officeart/2008/layout/VerticalCurvedList"/>
    <dgm:cxn modelId="{069D083A-6397-4B47-868A-AB17CA40DAEC}" srcId="{318E8C51-25B2-4BC3-97FD-3BD1B8BCF447}" destId="{81CAB58A-47F0-4F31-9C9D-AEA7578593DF}" srcOrd="1" destOrd="0" parTransId="{7C7159ED-3992-4BAD-BF8E-9CDCDBAE2630}" sibTransId="{4BFD2FC2-2636-4303-84E2-88A13C2537EC}"/>
    <dgm:cxn modelId="{0AC830D8-A0FC-D44E-BB4D-F7B0ED88B75B}" type="presOf" srcId="{ED1EF976-BDC9-4C17-99C1-3E8940C2DFF1}" destId="{472FA568-D314-483F-A5FF-5E043CD958A8}" srcOrd="0" destOrd="0" presId="urn:microsoft.com/office/officeart/2008/layout/VerticalCurvedList"/>
    <dgm:cxn modelId="{B7AE6BEC-0B6E-4262-9DDC-67F420243780}" srcId="{318E8C51-25B2-4BC3-97FD-3BD1B8BCF447}" destId="{23BBF5B6-861B-4193-B359-BE4DE0A988F3}" srcOrd="0" destOrd="0" parTransId="{F31B4FA8-DBC5-4390-A934-A042A7F53DDD}" sibTransId="{ED1EF976-BDC9-4C17-99C1-3E8940C2DFF1}"/>
    <dgm:cxn modelId="{D51B5FC0-3AF9-4D49-8529-AA6BC6E58362}" type="presOf" srcId="{A73FDD21-89F2-4F17-AB0C-BEB78F2B02D8}" destId="{04C01511-243C-402D-B481-170ED6D7B344}" srcOrd="0" destOrd="0" presId="urn:microsoft.com/office/officeart/2008/layout/VerticalCurvedList"/>
    <dgm:cxn modelId="{A1FE08AD-0D19-3B49-9EA2-6A3B7547962F}" type="presParOf" srcId="{99F0ECA9-F43C-493C-8DFA-6C227DCFE0D7}" destId="{CC50ED6C-F2A8-45A4-BBE5-4E671AC63437}" srcOrd="0" destOrd="0" presId="urn:microsoft.com/office/officeart/2008/layout/VerticalCurvedList"/>
    <dgm:cxn modelId="{41360783-7174-D94F-9885-965E41D86D79}" type="presParOf" srcId="{CC50ED6C-F2A8-45A4-BBE5-4E671AC63437}" destId="{AC922612-27E9-4341-B92E-7E9BF7603F37}" srcOrd="0" destOrd="0" presId="urn:microsoft.com/office/officeart/2008/layout/VerticalCurvedList"/>
    <dgm:cxn modelId="{78A58968-3DF1-4D45-8C49-49994CC4E99B}" type="presParOf" srcId="{AC922612-27E9-4341-B92E-7E9BF7603F37}" destId="{73262F2E-9A5A-45A0-9477-62A055AF084B}" srcOrd="0" destOrd="0" presId="urn:microsoft.com/office/officeart/2008/layout/VerticalCurvedList"/>
    <dgm:cxn modelId="{F1097F23-11FD-B64A-B6FD-0A0CE1B35E60}" type="presParOf" srcId="{AC922612-27E9-4341-B92E-7E9BF7603F37}" destId="{472FA568-D314-483F-A5FF-5E043CD958A8}" srcOrd="1" destOrd="0" presId="urn:microsoft.com/office/officeart/2008/layout/VerticalCurvedList"/>
    <dgm:cxn modelId="{1106CF0E-D84C-8843-AA60-C7B5A0C059BC}" type="presParOf" srcId="{AC922612-27E9-4341-B92E-7E9BF7603F37}" destId="{57B00763-970B-4BAE-9852-31613511D62A}" srcOrd="2" destOrd="0" presId="urn:microsoft.com/office/officeart/2008/layout/VerticalCurvedList"/>
    <dgm:cxn modelId="{A339BEED-52D6-424F-B6C6-15C68E7647ED}" type="presParOf" srcId="{AC922612-27E9-4341-B92E-7E9BF7603F37}" destId="{9BDCF40E-030B-44B5-9622-961E47CFB202}" srcOrd="3" destOrd="0" presId="urn:microsoft.com/office/officeart/2008/layout/VerticalCurvedList"/>
    <dgm:cxn modelId="{2C52E125-7526-3941-9A86-994DDE854198}" type="presParOf" srcId="{CC50ED6C-F2A8-45A4-BBE5-4E671AC63437}" destId="{CE1A4167-998A-48F8-AA6E-33B5DADF67B0}" srcOrd="1" destOrd="0" presId="urn:microsoft.com/office/officeart/2008/layout/VerticalCurvedList"/>
    <dgm:cxn modelId="{A250DD82-DE07-D844-9373-54F28506E9AB}" type="presParOf" srcId="{CC50ED6C-F2A8-45A4-BBE5-4E671AC63437}" destId="{6D187A37-31D7-4CDC-8BAF-61987E9D3941}" srcOrd="2" destOrd="0" presId="urn:microsoft.com/office/officeart/2008/layout/VerticalCurvedList"/>
    <dgm:cxn modelId="{7E7B19EC-17B5-4C4F-9C81-224E7389C23B}" type="presParOf" srcId="{6D187A37-31D7-4CDC-8BAF-61987E9D3941}" destId="{F4F94805-7AA2-47CF-A176-FDC7916EFF6D}" srcOrd="0" destOrd="0" presId="urn:microsoft.com/office/officeart/2008/layout/VerticalCurvedList"/>
    <dgm:cxn modelId="{54CE792D-E2B4-184B-8162-D92D43A14CD6}" type="presParOf" srcId="{CC50ED6C-F2A8-45A4-BBE5-4E671AC63437}" destId="{7D9DE31A-4F14-4190-91D6-F89AB1B8F3D2}" srcOrd="3" destOrd="0" presId="urn:microsoft.com/office/officeart/2008/layout/VerticalCurvedList"/>
    <dgm:cxn modelId="{55743249-2C78-D148-B325-CDB1AB8529F2}" type="presParOf" srcId="{CC50ED6C-F2A8-45A4-BBE5-4E671AC63437}" destId="{B6B64C7B-2DA0-4617-9ED6-03D68273BE6E}" srcOrd="4" destOrd="0" presId="urn:microsoft.com/office/officeart/2008/layout/VerticalCurvedList"/>
    <dgm:cxn modelId="{BC395AA8-AE85-4F47-A336-1EC6C969D4C6}" type="presParOf" srcId="{B6B64C7B-2DA0-4617-9ED6-03D68273BE6E}" destId="{4A9686B7-9CD5-4428-8CDE-11BB81B83FBF}" srcOrd="0" destOrd="0" presId="urn:microsoft.com/office/officeart/2008/layout/VerticalCurvedList"/>
    <dgm:cxn modelId="{6A82AED9-4882-AE4A-94F5-64F0564130EB}" type="presParOf" srcId="{CC50ED6C-F2A8-45A4-BBE5-4E671AC63437}" destId="{04C01511-243C-402D-B481-170ED6D7B344}" srcOrd="5" destOrd="0" presId="urn:microsoft.com/office/officeart/2008/layout/VerticalCurvedList"/>
    <dgm:cxn modelId="{9D66507B-ADCD-2A48-A9C9-40C38C584AAA}" type="presParOf" srcId="{CC50ED6C-F2A8-45A4-BBE5-4E671AC63437}" destId="{D1ED55FE-DC8F-49A9-A962-24BB343B61C6}" srcOrd="6" destOrd="0" presId="urn:microsoft.com/office/officeart/2008/layout/VerticalCurvedList"/>
    <dgm:cxn modelId="{8BC5C2C1-8AC4-7A49-B3E1-E3115D17ED45}" type="presParOf" srcId="{D1ED55FE-DC8F-49A9-A962-24BB343B61C6}" destId="{BE50E1A1-D473-4A2E-AE03-5894EFA283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2CDD-A3AD-4365-B6C6-656944064D19}">
      <dsp:nvSpPr>
        <dsp:cNvPr id="0" name=""/>
        <dsp:cNvSpPr/>
      </dsp:nvSpPr>
      <dsp:spPr>
        <a:xfrm>
          <a:off x="898810" y="0"/>
          <a:ext cx="5093257" cy="135619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87FB2-4632-472B-BE00-08CC3C411FB8}">
      <dsp:nvSpPr>
        <dsp:cNvPr id="0" name=""/>
        <dsp:cNvSpPr/>
      </dsp:nvSpPr>
      <dsp:spPr>
        <a:xfrm>
          <a:off x="84848" y="406858"/>
          <a:ext cx="1797620" cy="5424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Listen</a:t>
          </a:r>
          <a:endParaRPr lang="en-IE" sz="2200" kern="1200" dirty="0"/>
        </a:p>
      </dsp:txBody>
      <dsp:txXfrm>
        <a:off x="111330" y="433340"/>
        <a:ext cx="1744656" cy="489514"/>
      </dsp:txXfrm>
    </dsp:sp>
    <dsp:sp modelId="{033285DC-E595-4C54-93D9-070980731E99}">
      <dsp:nvSpPr>
        <dsp:cNvPr id="0" name=""/>
        <dsp:cNvSpPr/>
      </dsp:nvSpPr>
      <dsp:spPr>
        <a:xfrm>
          <a:off x="2089582" y="402101"/>
          <a:ext cx="1797620" cy="5424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React</a:t>
          </a:r>
          <a:endParaRPr lang="en-IE" sz="2200" kern="1200" dirty="0"/>
        </a:p>
      </dsp:txBody>
      <dsp:txXfrm>
        <a:off x="2116064" y="428583"/>
        <a:ext cx="1744656" cy="489514"/>
      </dsp:txXfrm>
    </dsp:sp>
    <dsp:sp modelId="{22D2164A-3F19-422B-A8E4-0AC2591564FF}">
      <dsp:nvSpPr>
        <dsp:cNvPr id="0" name=""/>
        <dsp:cNvSpPr/>
      </dsp:nvSpPr>
      <dsp:spPr>
        <a:xfrm>
          <a:off x="4109598" y="406858"/>
          <a:ext cx="1797620" cy="5424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Engage</a:t>
          </a:r>
          <a:endParaRPr lang="en-IE" sz="2200" kern="1200" dirty="0"/>
        </a:p>
      </dsp:txBody>
      <dsp:txXfrm>
        <a:off x="4136080" y="433340"/>
        <a:ext cx="1744656" cy="48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10918" cy="34244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199" y="1"/>
            <a:ext cx="4310918" cy="342446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DA3876-4C72-4ADF-92FD-F54F898D4369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4421"/>
            <a:ext cx="4310918" cy="342446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199" y="6514421"/>
            <a:ext cx="4310918" cy="342446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BD751DD-CE5E-4F0B-83C7-4FFA5FC2D14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10918" cy="342446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199" y="1"/>
            <a:ext cx="4310918" cy="342446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FF2335-4D5E-4C05-82F9-E55AEC6F77CF}" type="datetimeFigureOut">
              <a:rPr lang="en-US"/>
              <a:pPr>
                <a:defRPr/>
              </a:pPr>
              <a:t>11/24/2014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4350"/>
            <a:ext cx="3425825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5160" y="3257778"/>
            <a:ext cx="7956957" cy="3085419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4421"/>
            <a:ext cx="4310918" cy="342446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199" y="6514421"/>
            <a:ext cx="4310918" cy="342446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B6078000-407D-4405-9FE4-681AF9E9AE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4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8819" indent="-288007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52030" indent="-230406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12842" indent="-230406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73653" indent="-230406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34465" indent="-230406" defTabSz="460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95277" indent="-230406" defTabSz="460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56089" indent="-230406" defTabSz="460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16901" indent="-230406" defTabSz="4608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F2FFED8-72A9-4229-920A-B3F8A32355E9}" type="slidenum">
              <a:rPr lang="en-US" smtClean="0">
                <a:latin typeface="Calibri" pitchFamily="34" charset="0"/>
                <a:cs typeface="Arial" charset="0"/>
              </a:rPr>
              <a:pPr/>
              <a:t>1</a:t>
            </a:fld>
            <a:endParaRPr lang="en-US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www.journalism.co.uk</a:t>
            </a:r>
            <a:r>
              <a:rPr lang="en-US" dirty="0" smtClean="0"/>
              <a:t>/news/study-96-of-uk-journalists-use-social-media-each-day/s2/a554687/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4E1A-CE14-4784-9E28-8A61FEE5DA5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335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40812" y="2692129"/>
            <a:ext cx="8229600" cy="855402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spc="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55212" y="397686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966" y="5967993"/>
            <a:ext cx="1446168" cy="543882"/>
          </a:xfrm>
          <a:prstGeom prst="rect">
            <a:avLst/>
          </a:prstGeom>
        </p:spPr>
      </p:pic>
      <p:pic>
        <p:nvPicPr>
          <p:cNvPr id="10" name="Picture 9" descr="Failte Logo_white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67" y="465910"/>
            <a:ext cx="2971800" cy="6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6676"/>
            <a:ext cx="8229600" cy="885824"/>
          </a:xfrm>
        </p:spPr>
        <p:txBody>
          <a:bodyPr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pic>
        <p:nvPicPr>
          <p:cNvPr id="7" name="Picture 6" descr="Failte Logo_black.png"/>
          <p:cNvPicPr>
            <a:picLocks noChangeAspect="1"/>
          </p:cNvPicPr>
          <p:nvPr userDrawn="1"/>
        </p:nvPicPr>
        <p:blipFill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859" y="6408429"/>
            <a:ext cx="1655741" cy="3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5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ailte Logo_black.png"/>
          <p:cNvPicPr>
            <a:picLocks noChangeAspect="1"/>
          </p:cNvPicPr>
          <p:nvPr userDrawn="1"/>
        </p:nvPicPr>
        <p:blipFill>
          <a:blip r:embed="rId6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859" y="6408429"/>
            <a:ext cx="1655741" cy="38615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451"/>
            <a:ext cx="8229600" cy="666749"/>
          </a:xfrm>
        </p:spPr>
        <p:txBody>
          <a:bodyPr/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358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0"/>
          </p:nvPr>
        </p:nvSpPr>
        <p:spPr>
          <a:xfrm>
            <a:off x="270933" y="1430867"/>
            <a:ext cx="4004735" cy="49022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FailteLogo-white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068" y="6313913"/>
            <a:ext cx="1828801" cy="54355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70933" y="274638"/>
            <a:ext cx="4004735" cy="877887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069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1" y="-537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0"/>
          </p:nvPr>
        </p:nvSpPr>
        <p:spPr>
          <a:xfrm>
            <a:off x="4842933" y="1590674"/>
            <a:ext cx="4004735" cy="474185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FailteLogo-white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068" y="6313376"/>
            <a:ext cx="1828801" cy="5435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42933" y="274638"/>
            <a:ext cx="4004735" cy="877887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487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_Slide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7462"/>
          </a:xfrm>
          <a:prstGeom prst="rect">
            <a:avLst/>
          </a:prstGeom>
        </p:spPr>
      </p:pic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3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6"/>
          <p:cNvSpPr>
            <a:spLocks noGrp="1"/>
          </p:cNvSpPr>
          <p:nvPr>
            <p:ph sz="quarter" idx="10"/>
          </p:nvPr>
        </p:nvSpPr>
        <p:spPr>
          <a:xfrm>
            <a:off x="745067" y="1028700"/>
            <a:ext cx="7662333" cy="52027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45067" y="85724"/>
            <a:ext cx="7662333" cy="685801"/>
          </a:xfr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628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0812" y="2692129"/>
            <a:ext cx="8229600" cy="855402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8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0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F909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779A250-4B1E-4C89-870B-210D351481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2" name="Title Placeholder 1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5" r:id="rId1"/>
    <p:sldLayoutId id="2147485406" r:id="rId2"/>
    <p:sldLayoutId id="2147485386" r:id="rId3"/>
    <p:sldLayoutId id="2147485400" r:id="rId4"/>
    <p:sldLayoutId id="2147485401" r:id="rId5"/>
    <p:sldLayoutId id="2147485390" r:id="rId6"/>
    <p:sldLayoutId id="2147485396" r:id="rId7"/>
    <p:sldLayoutId id="214748539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pr2020.com/PR_SM-Monitoring-Comparison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rainegriffin.i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38174" y="2038351"/>
            <a:ext cx="8010525" cy="180415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i="1" dirty="0" smtClean="0">
                <a:ea typeface="+mj-ea"/>
                <a:cs typeface="+mj-cs"/>
              </a:rPr>
              <a:t>Social Media Monitoring:</a:t>
            </a:r>
            <a:br>
              <a:rPr lang="en-US" sz="4000" i="1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/>
            </a:r>
            <a:br>
              <a:rPr lang="en-US" sz="3200" i="1" dirty="0" smtClean="0">
                <a:ea typeface="+mj-ea"/>
                <a:cs typeface="+mj-cs"/>
              </a:rPr>
            </a:br>
            <a:r>
              <a:rPr lang="en-US" sz="3200" i="1" dirty="0" smtClean="0">
                <a:ea typeface="+mj-ea"/>
                <a:cs typeface="+mj-cs"/>
              </a:rPr>
              <a:t>Join the conversation and </a:t>
            </a:r>
            <a:r>
              <a:rPr lang="en-US" sz="3200" i="1" dirty="0" err="1" smtClean="0">
                <a:ea typeface="+mj-ea"/>
                <a:cs typeface="+mj-cs"/>
              </a:rPr>
              <a:t>maximise</a:t>
            </a:r>
            <a:r>
              <a:rPr lang="en-US" sz="3200" i="1" dirty="0" smtClean="0">
                <a:ea typeface="+mj-ea"/>
                <a:cs typeface="+mj-cs"/>
              </a:rPr>
              <a:t> your social presence</a:t>
            </a:r>
            <a:endParaRPr lang="en-US" sz="3200" i="1" dirty="0">
              <a:ea typeface="+mj-ea"/>
              <a:cs typeface="+mj-cs"/>
            </a:endParaRPr>
          </a:p>
        </p:txBody>
      </p:sp>
      <p:sp>
        <p:nvSpPr>
          <p:cNvPr id="16387" name="Subtitle 15"/>
          <p:cNvSpPr>
            <a:spLocks noGrp="1"/>
          </p:cNvSpPr>
          <p:nvPr>
            <p:ph type="subTitle" idx="1"/>
          </p:nvPr>
        </p:nvSpPr>
        <p:spPr>
          <a:xfrm>
            <a:off x="1355725" y="4400551"/>
            <a:ext cx="6400800" cy="1556258"/>
          </a:xfrm>
        </p:spPr>
        <p:txBody>
          <a:bodyPr>
            <a:normAutofit/>
          </a:bodyPr>
          <a:lstStyle/>
          <a:p>
            <a:pPr eaLnBrk="1" hangingPunct="1"/>
            <a:r>
              <a:rPr lang="en-US" i="1" dirty="0"/>
              <a:t>Lorraine Griffin</a:t>
            </a:r>
            <a:endParaRPr lang="en-US" dirty="0" smtClean="0">
              <a:solidFill>
                <a:schemeClr val="accent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002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Instant feedback..that travels fast!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5" y="1358138"/>
            <a:ext cx="7603067" cy="506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7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more powerful than trad media..</a:t>
            </a:r>
            <a:endParaRPr lang="en-IE" dirty="0"/>
          </a:p>
        </p:txBody>
      </p:sp>
      <p:pic>
        <p:nvPicPr>
          <p:cNvPr id="5" name="Picture 4" descr="Screen Shot 2014-11-24 at 12.0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2" y="1394883"/>
            <a:ext cx="2646648" cy="1479550"/>
          </a:xfrm>
          <a:prstGeom prst="rect">
            <a:avLst/>
          </a:prstGeom>
        </p:spPr>
      </p:pic>
      <p:pic>
        <p:nvPicPr>
          <p:cNvPr id="6" name="Picture 5" descr="Screen Shot 2014-11-24 at 12.00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83" y="2406650"/>
            <a:ext cx="3746500" cy="1803400"/>
          </a:xfrm>
          <a:prstGeom prst="rect">
            <a:avLst/>
          </a:prstGeom>
        </p:spPr>
      </p:pic>
      <p:pic>
        <p:nvPicPr>
          <p:cNvPr id="8" name="Picture 7" descr="Screen Shot 2014-11-24 at 12.02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2" y="3149601"/>
            <a:ext cx="2272679" cy="1411816"/>
          </a:xfrm>
          <a:prstGeom prst="rect">
            <a:avLst/>
          </a:prstGeom>
        </p:spPr>
      </p:pic>
      <p:pic>
        <p:nvPicPr>
          <p:cNvPr id="10" name="Picture 9" descr="Screen Shot 2014-11-24 at 12.03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983" y="4730750"/>
            <a:ext cx="5994400" cy="1041400"/>
          </a:xfrm>
          <a:prstGeom prst="rect">
            <a:avLst/>
          </a:prstGeom>
        </p:spPr>
      </p:pic>
      <p:pic>
        <p:nvPicPr>
          <p:cNvPr id="11" name="Picture 10" descr="Screen Shot 2014-11-24 at 12.02.58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467" y="5503333"/>
            <a:ext cx="279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Turn the conversation around!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50771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are ways to turn a negative into a positive…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Screen shot 2013-11-24 at 18.0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39" y="2163569"/>
            <a:ext cx="7243977" cy="369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Turn the conversation around!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79400" y="125077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3-11-24 at 18.0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451" y="1960385"/>
            <a:ext cx="6853255" cy="385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Turn the conversation around!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79400" y="125077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" descr="Screen shot 2013-11-24 at 18.05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038" y="2061978"/>
            <a:ext cx="6515002" cy="349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deal with negativity online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79400" y="1250771"/>
            <a:ext cx="8077200" cy="458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Respond (if appropriate)</a:t>
            </a:r>
          </a:p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Refer to </a:t>
            </a:r>
            <a:r>
              <a:rPr lang="en-IE" sz="2200" dirty="0" smtClean="0">
                <a:solidFill>
                  <a:srgbClr val="323232"/>
                </a:solidFill>
                <a:latin typeface="Arial"/>
                <a:cs typeface="Arial"/>
              </a:rPr>
              <a:t>your </a:t>
            </a:r>
            <a:r>
              <a:rPr lang="en-IE" sz="2200" b="1" dirty="0" smtClean="0">
                <a:solidFill>
                  <a:srgbClr val="323232"/>
                </a:solidFill>
                <a:latin typeface="Arial"/>
                <a:cs typeface="Arial"/>
              </a:rPr>
              <a:t>Rules </a:t>
            </a:r>
            <a:r>
              <a:rPr lang="en-IE" sz="2200" b="1" dirty="0">
                <a:solidFill>
                  <a:srgbClr val="323232"/>
                </a:solidFill>
                <a:latin typeface="Arial"/>
                <a:cs typeface="Arial"/>
              </a:rPr>
              <a:t>of </a:t>
            </a:r>
            <a:r>
              <a:rPr lang="en-IE" sz="2200" b="1" dirty="0" smtClean="0">
                <a:solidFill>
                  <a:srgbClr val="323232"/>
                </a:solidFill>
                <a:latin typeface="Arial"/>
                <a:cs typeface="Arial"/>
              </a:rPr>
              <a:t>Engagement or T&amp;Cs</a:t>
            </a:r>
            <a:endParaRPr lang="en-IE" sz="2200" b="1" dirty="0">
              <a:solidFill>
                <a:srgbClr val="323232"/>
              </a:solidFill>
              <a:latin typeface="Arial"/>
              <a:cs typeface="Arial"/>
            </a:endParaRPr>
          </a:p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Provde ‘holding post’ until new information available</a:t>
            </a:r>
          </a:p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Engage with </a:t>
            </a:r>
            <a:r>
              <a:rPr lang="en-IE" sz="2200" dirty="0" smtClean="0">
                <a:solidFill>
                  <a:srgbClr val="323232"/>
                </a:solidFill>
                <a:latin typeface="Arial"/>
                <a:cs typeface="Arial"/>
              </a:rPr>
              <a:t>community and regularly update</a:t>
            </a:r>
            <a:endParaRPr lang="en-IE" sz="22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Provide transparent, factually-correct information</a:t>
            </a:r>
          </a:p>
          <a:p>
            <a:pPr marL="401879" indent="-401879">
              <a:lnSpc>
                <a:spcPct val="150000"/>
              </a:lnSpc>
              <a:spcAft>
                <a:spcPts val="1002"/>
              </a:spcAft>
              <a:buFont typeface="Wingdings" charset="0"/>
              <a:buChar char="§"/>
            </a:pPr>
            <a:r>
              <a:rPr lang="en-IE" sz="2200" dirty="0">
                <a:solidFill>
                  <a:srgbClr val="323232"/>
                </a:solidFill>
                <a:latin typeface="Arial"/>
                <a:cs typeface="Arial"/>
              </a:rPr>
              <a:t>Stay firm and vigilant </a:t>
            </a:r>
            <a:endParaRPr lang="en-GB" sz="22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200" dirty="0" smtClean="0">
              <a:solidFill>
                <a:srgbClr val="323232"/>
              </a:solidFill>
            </a:endParaRPr>
          </a:p>
          <a:p>
            <a:endParaRPr lang="en-US" sz="2200" dirty="0" smtClean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Interacting with online audience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Screen shot 2013-02-18 at 09.26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582" y="5286529"/>
            <a:ext cx="1471613" cy="144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08100"/>
            <a:ext cx="80772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Respond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to 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Feedback (Both negative and positive) </a:t>
            </a:r>
          </a:p>
          <a:p>
            <a:pPr>
              <a:lnSpc>
                <a:spcPct val="130000"/>
              </a:lnSpc>
            </a:pP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Be Proactive</a:t>
            </a: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Be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 as </a:t>
            </a: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Transparent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 as Possible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Go one further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. DM the user who has an issue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or </a:t>
            </a:r>
            <a:r>
              <a:rPr lang="en-US" sz="2400" dirty="0">
                <a:solidFill>
                  <a:schemeClr val="tx1"/>
                </a:solidFill>
                <a:latin typeface="Arial"/>
                <a:cs typeface="Arial"/>
              </a:rPr>
              <a:t>give a phone number or email address so the problem can be quickly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solved</a:t>
            </a:r>
            <a:endParaRPr lang="en-IE" sz="2400" dirty="0" smtClean="0">
              <a:solidFill>
                <a:srgbClr val="32323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Don't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 Always </a:t>
            </a:r>
            <a:r>
              <a:rPr lang="en-IE" sz="2400" b="1" dirty="0" smtClean="0">
                <a:solidFill>
                  <a:srgbClr val="323232"/>
                </a:solidFill>
                <a:latin typeface="Arial"/>
                <a:cs typeface="Arial"/>
              </a:rPr>
              <a:t>Jump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 In</a:t>
            </a:r>
          </a:p>
          <a:p>
            <a:pPr>
              <a:lnSpc>
                <a:spcPct val="130000"/>
              </a:lnSpc>
            </a:pP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Create </a:t>
            </a:r>
            <a:r>
              <a:rPr lang="en-IE" sz="2400" dirty="0">
                <a:solidFill>
                  <a:srgbClr val="323232"/>
                </a:solidFill>
                <a:latin typeface="Arial"/>
                <a:cs typeface="Arial"/>
              </a:rPr>
              <a:t>Brand Awareness</a:t>
            </a:r>
          </a:p>
          <a:p>
            <a:pPr>
              <a:lnSpc>
                <a:spcPct val="130000"/>
              </a:lnSpc>
            </a:pPr>
            <a:r>
              <a:rPr lang="en-US" sz="2400" b="1" dirty="0">
                <a:solidFill>
                  <a:srgbClr val="323232"/>
                </a:solidFill>
                <a:latin typeface="Arial"/>
                <a:cs typeface="Arial"/>
              </a:rPr>
              <a:t>Engage your followers </a:t>
            </a:r>
            <a:r>
              <a:rPr lang="en-US" sz="2400" dirty="0">
                <a:solidFill>
                  <a:srgbClr val="323232"/>
                </a:solidFill>
                <a:latin typeface="Arial"/>
                <a:cs typeface="Arial"/>
              </a:rPr>
              <a:t>– show them the human side of your business </a:t>
            </a:r>
            <a:r>
              <a:rPr lang="en-US" sz="2400" dirty="0" smtClean="0">
                <a:solidFill>
                  <a:srgbClr val="323232"/>
                </a:solidFill>
                <a:latin typeface="Arial"/>
                <a:cs typeface="Arial"/>
              </a:rPr>
              <a:t>with </a:t>
            </a:r>
            <a:r>
              <a:rPr lang="en-US" sz="2400" dirty="0" err="1" smtClean="0">
                <a:solidFill>
                  <a:srgbClr val="323232"/>
                </a:solidFill>
                <a:latin typeface="Arial"/>
                <a:cs typeface="Arial"/>
              </a:rPr>
              <a:t>humour</a:t>
            </a:r>
            <a:r>
              <a:rPr lang="en-US" sz="2400" dirty="0" smtClean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323232"/>
                </a:solidFill>
                <a:latin typeface="Arial"/>
                <a:cs typeface="Arial"/>
              </a:rPr>
              <a:t>and </a:t>
            </a:r>
            <a:r>
              <a:rPr lang="en-US" sz="2400" dirty="0" err="1">
                <a:solidFill>
                  <a:srgbClr val="323232"/>
                </a:solidFill>
                <a:latin typeface="Arial"/>
                <a:cs typeface="Arial"/>
              </a:rPr>
              <a:t>Irishness</a:t>
            </a:r>
            <a:r>
              <a:rPr lang="en-US" sz="2400" dirty="0">
                <a:solidFill>
                  <a:srgbClr val="323232"/>
                </a:solidFill>
                <a:latin typeface="Arial"/>
                <a:cs typeface="Arial"/>
              </a:rPr>
              <a:t> (if appropriate) while keeping within your brand guidelines</a:t>
            </a:r>
          </a:p>
          <a:p>
            <a:pPr>
              <a:lnSpc>
                <a:spcPct val="130000"/>
              </a:lnSpc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64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Respond quickly!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4-10-22 at 15.5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1164403"/>
            <a:ext cx="4508500" cy="2374900"/>
          </a:xfrm>
          <a:prstGeom prst="rect">
            <a:avLst/>
          </a:prstGeom>
        </p:spPr>
      </p:pic>
      <p:pic>
        <p:nvPicPr>
          <p:cNvPr id="7" name="Picture 6" descr="Screen Shot 2014-10-22 at 15.53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0" y="2971800"/>
            <a:ext cx="6591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When humour works well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Screen shot 2014-03-03 at 16.26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1562100"/>
            <a:ext cx="6893043" cy="46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When humour works well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5621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4-03-03 at 16.2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243" y="1562100"/>
            <a:ext cx="6031917" cy="4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litle about me..</a:t>
            </a:r>
            <a:endParaRPr lang="en-IE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9468" y="1381524"/>
            <a:ext cx="6142505" cy="5256948"/>
          </a:xfrm>
          <a:prstGeom prst="rect">
            <a:avLst/>
          </a:prstGeom>
          <a:noFill/>
          <a:ln w="9525">
            <a:noFill/>
            <a:prstDash val="sysDot"/>
            <a:round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36" tIns="45718" rIns="91436" bIns="45718" anchor="ctr">
            <a:spAutoFit/>
          </a:bodyPr>
          <a:lstStyle/>
          <a:p>
            <a:pPr marL="241127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Content Marketing expert with 15 years experience across a number of marketing and journalism roles, for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companies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like O2 and Bank of Ireland </a:t>
            </a:r>
          </a:p>
          <a:p>
            <a:pPr marL="241127" indent="-241127" eaLnBrk="0">
              <a:lnSpc>
                <a:spcPct val="110000"/>
              </a:lnSpc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241127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My company offers 3 services:</a:t>
            </a:r>
          </a:p>
          <a:p>
            <a:pPr marL="763570" lvl="1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Content Creation</a:t>
            </a:r>
          </a:p>
          <a:p>
            <a:pPr marL="763570" lvl="1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Social Media Coaching/Lecturing</a:t>
            </a:r>
          </a:p>
          <a:p>
            <a:pPr marL="763570" lvl="1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Content Marketing &amp; Social Media Consultancy </a:t>
            </a:r>
          </a:p>
          <a:p>
            <a:pPr lvl="1" eaLnBrk="0">
              <a:lnSpc>
                <a:spcPct val="110000"/>
              </a:lnSpc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241127" lvl="1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Lecture at DMI and NCI</a:t>
            </a:r>
          </a:p>
          <a:p>
            <a:pPr marL="241127" lvl="1" indent="-241127" eaLnBrk="0">
              <a:lnSpc>
                <a:spcPct val="110000"/>
              </a:lnSpc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241127" lvl="1" indent="-241127" eaLnBrk="0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Client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base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/>
                <a:cs typeface="Candara"/>
              </a:rPr>
              <a:t>includes: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0" lvl="1" algn="ctr" eaLnBrk="0">
              <a:lnSpc>
                <a:spcPct val="110000"/>
              </a:lnSpc>
              <a:defRPr/>
            </a:pPr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0" lvl="1" algn="ctr" eaLnBrk="0">
              <a:lnSpc>
                <a:spcPct val="110000"/>
              </a:lnSpc>
              <a:defRPr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0" lvl="1" algn="ctr" eaLnBrk="0">
              <a:lnSpc>
                <a:spcPct val="110000"/>
              </a:lnSpc>
              <a:defRPr/>
            </a:pPr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0" lvl="1" algn="ctr" eaLnBrk="0">
              <a:lnSpc>
                <a:spcPct val="110000"/>
              </a:lnSpc>
              <a:defRPr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  <a:p>
            <a:pPr marL="0" lvl="1" algn="ctr" eaLnBrk="0">
              <a:lnSpc>
                <a:spcPct val="110000"/>
              </a:lnSpc>
              <a:defRPr/>
            </a:pPr>
            <a:endParaRPr lang="en-US" b="1" dirty="0" smtClean="0">
              <a:solidFill>
                <a:schemeClr val="tx1">
                  <a:lumMod val="90000"/>
                  <a:lumOff val="10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6" name="Picture 5" descr="Screen Shot 2014-11-24 at 12.18.1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40" y="5273378"/>
            <a:ext cx="6400800" cy="923301"/>
          </a:xfrm>
          <a:prstGeom prst="rect">
            <a:avLst/>
          </a:prstGeom>
        </p:spPr>
      </p:pic>
      <p:pic>
        <p:nvPicPr>
          <p:cNvPr id="7" name="Picture 6" descr="Screen Shot 2014-11-24 at 12.20.3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2" y="5316057"/>
            <a:ext cx="846665" cy="91459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107" y="2129876"/>
            <a:ext cx="2740166" cy="15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</a:t>
            </a:r>
            <a:br>
              <a:rPr lang="en-IE" dirty="0" smtClean="0"/>
            </a:br>
            <a:r>
              <a:rPr lang="en-IE" dirty="0" smtClean="0"/>
              <a:t>Monitoring</a:t>
            </a:r>
            <a:br>
              <a:rPr lang="en-IE" dirty="0" smtClean="0"/>
            </a:br>
            <a:r>
              <a:rPr lang="en-IE" dirty="0" smtClean="0"/>
              <a:t>Tools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228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15621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 range of tools available suitable for SMEs or large corporates, or both.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13" descr="http://wp.streetwise.co/wp-content/uploads/2012/11/logo-size313542225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27" y="4654516"/>
            <a:ext cx="1635965" cy="16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931" y="2969908"/>
            <a:ext cx="2574925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4068" y="4169838"/>
            <a:ext cx="2005502" cy="41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407" y="5156696"/>
            <a:ext cx="261302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863" y="3057491"/>
            <a:ext cx="28654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176" y="2473155"/>
            <a:ext cx="18970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43" y="4652640"/>
            <a:ext cx="19970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789" y="4196780"/>
            <a:ext cx="1668463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http://www.brandwatch.com/wp-content/themes/brandwatch/images/xlogo_brandwatch_main_120x143.png.pagespeed.ic.DiLb63khVt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42" y="3474551"/>
            <a:ext cx="1428689" cy="176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697" y="5733525"/>
            <a:ext cx="2615350" cy="104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2.bp.blogspot.com/-xPMXOXPhjPs/TaaEYR1UrgI/AAAAAAAACSc/_FEFd68CnbQ/s320/TrendsMap_logo_horizonta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029" y="2356256"/>
            <a:ext cx="2429499" cy="5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853" y="5873672"/>
            <a:ext cx="3296221" cy="8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Kre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722038"/>
            <a:ext cx="2481336" cy="72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gay2day.com/commonG2D/images/tagboard_logo.pn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232" y="2473155"/>
            <a:ext cx="2216970" cy="7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upload.wikimedia.org/wikipedia/en/5/5a/Viralheat_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426772"/>
            <a:ext cx="2704814" cy="14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69" y="5969132"/>
            <a:ext cx="2274020" cy="70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s://encrypted-tbn1.gstatic.com/images?q=tbn:ANd9GcSESwYk9fHDF36vWomelobYYc4sAnSgxnGwJkpYwUnst4zmxuWg6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990" y="2601427"/>
            <a:ext cx="1565151" cy="133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655" y="4541025"/>
            <a:ext cx="2198873" cy="48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 -hootsuite</a:t>
            </a:r>
            <a:endParaRPr lang="en-IE" dirty="0"/>
          </a:p>
        </p:txBody>
      </p:sp>
      <p:pic>
        <p:nvPicPr>
          <p:cNvPr id="5" name="Picture 4" descr="Screen Shot 2014-11-24 at 10.4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38" y="1143000"/>
            <a:ext cx="819396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Tools- hootsuite</a:t>
            </a:r>
            <a:endParaRPr lang="en-IE" dirty="0"/>
          </a:p>
        </p:txBody>
      </p:sp>
      <p:pic>
        <p:nvPicPr>
          <p:cNvPr id="4" name="Picture 3" descr="Screen Shot 2014-11-24 at 10.40.5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1349448"/>
            <a:ext cx="5549900" cy="2143868"/>
          </a:xfrm>
          <a:prstGeom prst="rect">
            <a:avLst/>
          </a:prstGeom>
        </p:spPr>
      </p:pic>
      <p:pic>
        <p:nvPicPr>
          <p:cNvPr id="5" name="Picture 4" descr="Screen Shot 2014-11-24 at 10.41.1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330" y="3746500"/>
            <a:ext cx="4681570" cy="26543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3780366"/>
            <a:ext cx="2612463" cy="2835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Cost: </a:t>
            </a:r>
            <a:r>
              <a:rPr lang="en-IE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Free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for monitoring up to 5 platforms (Facebook, Twitter) </a:t>
            </a:r>
          </a:p>
          <a:p>
            <a:endParaRPr lang="en-IE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Paid version starts at approx. €7.50 a month, Enterprise is </a:t>
            </a:r>
            <a:r>
              <a:rPr lang="en-IE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costed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per user</a:t>
            </a:r>
            <a:endParaRPr lang="en-IE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8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 -hootsuite</a:t>
            </a:r>
            <a:endParaRPr lang="en-IE" dirty="0"/>
          </a:p>
        </p:txBody>
      </p:sp>
      <p:pic>
        <p:nvPicPr>
          <p:cNvPr id="4" name="Picture 3" descr="Screen Shot 2014-11-24 at 10.4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20" y="1485900"/>
            <a:ext cx="772068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 –mention</a:t>
            </a:r>
            <a:endParaRPr lang="en-I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09" y="1261029"/>
            <a:ext cx="7742382" cy="52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575300" y="5618281"/>
            <a:ext cx="3424881" cy="1123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accent1">
                    <a:lumMod val="75000"/>
                  </a:schemeClr>
                </a:solidFill>
              </a:rPr>
              <a:t>Cost: 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</a:rPr>
              <a:t>Free and Paid Pro plan starts at </a:t>
            </a:r>
            <a:r>
              <a:rPr lang="en-IE" sz="2000" dirty="0" err="1">
                <a:solidFill>
                  <a:schemeClr val="accent1">
                    <a:lumMod val="75000"/>
                  </a:schemeClr>
                </a:solidFill>
              </a:rPr>
              <a:t>approx</a:t>
            </a:r>
            <a:r>
              <a:rPr lang="en-IE" sz="2000" dirty="0">
                <a:solidFill>
                  <a:schemeClr val="accent1">
                    <a:lumMod val="75000"/>
                  </a:schemeClr>
                </a:solidFill>
              </a:rPr>
              <a:t> €15.00 per month 50,000 mentions</a:t>
            </a:r>
          </a:p>
        </p:txBody>
      </p:sp>
    </p:spTree>
    <p:extLst>
      <p:ext uri="{BB962C8B-B14F-4D97-AF65-F5344CB8AC3E}">
        <p14:creationId xmlns:p14="http://schemas.microsoft.com/office/powerpoint/2010/main" val="41495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 –viralheat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497762"/>
            <a:ext cx="7213600" cy="49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Social Media Tools –socialmention</a:t>
            </a: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8886" y="1327659"/>
            <a:ext cx="7897914" cy="9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E" smtClean="0"/>
              <a:t>1</a:t>
            </a:r>
            <a:endParaRPr lang="en-I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25896"/>
            <a:ext cx="8326759" cy="56223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407593" y="1648216"/>
            <a:ext cx="4942407" cy="24689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94374" y="1415028"/>
            <a:ext cx="2410073" cy="8024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Likelihood </a:t>
            </a:r>
            <a:r>
              <a:rPr lang="en-IE" sz="1600" dirty="0"/>
              <a:t>that your brand is being discussed </a:t>
            </a:r>
            <a:r>
              <a:rPr lang="en-IE" sz="1600" dirty="0" smtClean="0"/>
              <a:t>in </a:t>
            </a:r>
            <a:r>
              <a:rPr lang="en-IE" sz="1600" dirty="0"/>
              <a:t>social media</a:t>
            </a:r>
          </a:p>
        </p:txBody>
      </p: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2206255" y="2215592"/>
            <a:ext cx="3803549" cy="70967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09804" y="2524060"/>
            <a:ext cx="1658539" cy="8024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Ratio of positive to negative Mentions </a:t>
            </a:r>
            <a:endParaRPr lang="en-IE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407593" y="2692400"/>
            <a:ext cx="2297955" cy="206270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05548" y="4308457"/>
            <a:ext cx="1658539" cy="8024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1600" dirty="0" smtClean="0"/>
              <a:t>Likelihood of repeat mentions</a:t>
            </a:r>
            <a:endParaRPr lang="en-IE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11759" y="2692400"/>
            <a:ext cx="3353548" cy="149861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65306" y="4123285"/>
            <a:ext cx="2695126" cy="9875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 </a:t>
            </a:r>
            <a:r>
              <a:rPr lang="en-IE" sz="1600" dirty="0" smtClean="0"/>
              <a:t>Measure </a:t>
            </a:r>
            <a:r>
              <a:rPr lang="en-IE" sz="1600" dirty="0"/>
              <a:t>of the range of </a:t>
            </a:r>
            <a:r>
              <a:rPr lang="en-IE" sz="1600" dirty="0" smtClean="0"/>
              <a:t>influence (no of unique authors divided by  total no of mentions)</a:t>
            </a:r>
            <a:endParaRPr lang="en-IE" sz="1600" dirty="0"/>
          </a:p>
        </p:txBody>
      </p:sp>
      <p:sp>
        <p:nvSpPr>
          <p:cNvPr id="15" name="Rectangle 14"/>
          <p:cNvSpPr/>
          <p:nvPr/>
        </p:nvSpPr>
        <p:spPr>
          <a:xfrm>
            <a:off x="200375" y="3952695"/>
            <a:ext cx="2211384" cy="8024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6151547" y="6415326"/>
            <a:ext cx="2971549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www.socialmention.com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41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FREE TOOL – google alerts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2286000"/>
            <a:ext cx="41021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IE" b="1" dirty="0">
                <a:solidFill>
                  <a:srgbClr val="323232"/>
                </a:solidFill>
              </a:rPr>
              <a:t>Google Alerts are emails sent to you when Google finds new results</a:t>
            </a:r>
            <a:r>
              <a:rPr lang="en-IE" dirty="0">
                <a:solidFill>
                  <a:srgbClr val="323232"/>
                </a:solidFill>
              </a:rPr>
              <a:t> that match your search term (e.g. web pages, newspaper articles, blogs) 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IE" dirty="0">
              <a:solidFill>
                <a:srgbClr val="323232"/>
              </a:solidFill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IE" dirty="0">
                <a:solidFill>
                  <a:srgbClr val="323232"/>
                </a:solidFill>
              </a:rPr>
              <a:t>You can use Google Alerts to monitor anything on the web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32323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323232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207345"/>
            <a:ext cx="2029747" cy="80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016963"/>
            <a:ext cx="3923414" cy="3854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0456" y="5873016"/>
            <a:ext cx="3096344" cy="442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/>
              <a:t>www.google.com/alerts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7720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Why pay for these tools?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1562100"/>
            <a:ext cx="8077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In some cases, it’s worth spending money to harness all the benefits of these tools, for example: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More detailed </a:t>
            </a:r>
            <a:r>
              <a:rPr lang="en-IE" sz="2000" dirty="0" smtClean="0"/>
              <a:t>reports, tailored for different departments (sales, events, customer service etc)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2000" dirty="0" smtClean="0"/>
              <a:t>Deeper analysis into the audience and commentary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2000" dirty="0" smtClean="0"/>
              <a:t>Greater audience segmentation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2000" dirty="0" smtClean="0"/>
              <a:t>Additional users and admins can be added (very nb for customer service)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IE" sz="2000" dirty="0" smtClean="0"/>
              <a:t>Access to extra </a:t>
            </a:r>
            <a:r>
              <a:rPr lang="en-IE" sz="2000" dirty="0"/>
              <a:t>f</a:t>
            </a:r>
            <a:r>
              <a:rPr lang="en-IE" sz="2000" dirty="0" smtClean="0"/>
              <a:t>eatures </a:t>
            </a:r>
            <a:r>
              <a:rPr lang="en-IE" sz="2000" dirty="0"/>
              <a:t>– </a:t>
            </a:r>
            <a:r>
              <a:rPr lang="ga-IE" sz="2000" dirty="0" smtClean="0"/>
              <a:t>lead tracking, scheduling, flagging etc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6080204"/>
            <a:ext cx="4356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http://files.pr2020.com/PR_SM-Monitoring-</a:t>
            </a:r>
            <a:r>
              <a:rPr lang="en-US" sz="1200" dirty="0" smtClean="0">
                <a:hlinkClick r:id="rId3"/>
              </a:rPr>
              <a:t>Comparison.pdf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2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Every 60 seconds..</a:t>
            </a:r>
            <a:endParaRPr lang="en-IE" dirty="0"/>
          </a:p>
        </p:txBody>
      </p:sp>
      <p:pic>
        <p:nvPicPr>
          <p:cNvPr id="8" name="Picture 1" descr="Screen shot 2013-03-11 at 22.2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611" y="1467939"/>
            <a:ext cx="6938098" cy="49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11-24 at 11.33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7573"/>
            <a:ext cx="9144000" cy="1233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Tap into what’s happening</a:t>
            </a:r>
            <a:endParaRPr lang="en-IE" dirty="0"/>
          </a:p>
        </p:txBody>
      </p:sp>
      <p:pic>
        <p:nvPicPr>
          <p:cNvPr id="4" name="Picture 3" descr="Screen Shot 2014-11-24 at 11.11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19102"/>
            <a:ext cx="8305800" cy="3147720"/>
          </a:xfrm>
          <a:prstGeom prst="rect">
            <a:avLst/>
          </a:prstGeom>
        </p:spPr>
      </p:pic>
      <p:pic>
        <p:nvPicPr>
          <p:cNvPr id="5" name="Picture 2" descr="http://upload.wikimedia.org/wikipedia/en/thumb/7/75/Dublin_Web_Summit_logo.png/1028px-Dublin_Web_Summit_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27" y="5309270"/>
            <a:ext cx="1507952" cy="15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bexcon.com/2014-north-america/files/2013/10/TBEX_Logo_Shadow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84" y="3888875"/>
            <a:ext cx="2182769" cy="4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452" y="5586209"/>
            <a:ext cx="2014948" cy="9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Shot 2014-11-24 at 11.31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062" y="5624698"/>
            <a:ext cx="2324303" cy="13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Tap into calendar / seasons</a:t>
            </a:r>
            <a:endParaRPr lang="en-IE" dirty="0"/>
          </a:p>
        </p:txBody>
      </p:sp>
      <p:pic>
        <p:nvPicPr>
          <p:cNvPr id="3" name="Picture 2" descr="Screen Shot 2014-11-24 at 11.1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620" y="1339850"/>
            <a:ext cx="2384380" cy="1365250"/>
          </a:xfrm>
          <a:prstGeom prst="rect">
            <a:avLst/>
          </a:prstGeom>
        </p:spPr>
      </p:pic>
      <p:pic>
        <p:nvPicPr>
          <p:cNvPr id="5" name="Picture 4" descr="Screen Shot 2014-11-24 at 11.14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50" y="3232150"/>
            <a:ext cx="2082800" cy="1629401"/>
          </a:xfrm>
          <a:prstGeom prst="rect">
            <a:avLst/>
          </a:prstGeom>
        </p:spPr>
      </p:pic>
      <p:pic>
        <p:nvPicPr>
          <p:cNvPr id="6" name="Picture 5" descr="Screen Shot 2014-11-24 at 11.14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0" y="3028950"/>
            <a:ext cx="2095500" cy="1409700"/>
          </a:xfrm>
          <a:prstGeom prst="rect">
            <a:avLst/>
          </a:prstGeom>
        </p:spPr>
      </p:pic>
      <p:pic>
        <p:nvPicPr>
          <p:cNvPr id="7" name="Picture 6" descr="Screen Shot 2014-11-24 at 11.14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4861551"/>
            <a:ext cx="2082800" cy="1549400"/>
          </a:xfrm>
          <a:prstGeom prst="rect">
            <a:avLst/>
          </a:prstGeom>
        </p:spPr>
      </p:pic>
      <p:pic>
        <p:nvPicPr>
          <p:cNvPr id="8" name="Picture 7" descr="Screen Shot 2014-11-24 at 11.15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00" y="4999990"/>
            <a:ext cx="2146300" cy="1536700"/>
          </a:xfrm>
          <a:prstGeom prst="rect">
            <a:avLst/>
          </a:prstGeom>
        </p:spPr>
      </p:pic>
      <p:pic>
        <p:nvPicPr>
          <p:cNvPr id="9" name="Picture 8" descr="Screen Shot 2014-11-24 at 11.15.3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5314950"/>
            <a:ext cx="2222500" cy="1384300"/>
          </a:xfrm>
          <a:prstGeom prst="rect">
            <a:avLst/>
          </a:prstGeom>
        </p:spPr>
      </p:pic>
      <p:pic>
        <p:nvPicPr>
          <p:cNvPr id="10" name="Picture 9" descr="Screen Shot 2014-11-24 at 11.16.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00" y="3232150"/>
            <a:ext cx="1828800" cy="1767840"/>
          </a:xfrm>
          <a:prstGeom prst="rect">
            <a:avLst/>
          </a:prstGeom>
        </p:spPr>
      </p:pic>
      <p:pic>
        <p:nvPicPr>
          <p:cNvPr id="11" name="Picture 10" descr="Screen Shot 2014-11-24 at 11.13.5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339850"/>
            <a:ext cx="2324100" cy="1518412"/>
          </a:xfrm>
          <a:prstGeom prst="rect">
            <a:avLst/>
          </a:prstGeom>
        </p:spPr>
      </p:pic>
      <p:pic>
        <p:nvPicPr>
          <p:cNvPr id="12" name="Picture 11" descr="Screen Shot 2014-11-24 at 11.17.4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1606550"/>
            <a:ext cx="2082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Tap into what’s trending online</a:t>
            </a:r>
            <a:endParaRPr lang="en-IE" dirty="0"/>
          </a:p>
        </p:txBody>
      </p:sp>
      <p:pic>
        <p:nvPicPr>
          <p:cNvPr id="4" name="Picture 3" descr="Screen Shot 2014-11-24 at 11.20.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06689"/>
            <a:ext cx="3414787" cy="3314699"/>
          </a:xfrm>
          <a:prstGeom prst="rect">
            <a:avLst/>
          </a:prstGeom>
        </p:spPr>
      </p:pic>
      <p:pic>
        <p:nvPicPr>
          <p:cNvPr id="13" name="Picture 12" descr="Screen Shot 2014-11-24 at 11.20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0" y="1584163"/>
            <a:ext cx="3873500" cy="4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Tap into what’s trending online</a:t>
            </a:r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3707" y="1802604"/>
            <a:ext cx="6315891" cy="4839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9512" y="1270711"/>
            <a:ext cx="3312369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sz="2400" b="1" dirty="0" smtClean="0">
                <a:solidFill>
                  <a:schemeClr val="accent1">
                    <a:lumMod val="75000"/>
                  </a:schemeClr>
                </a:solidFill>
              </a:rPr>
              <a:t>Search </a:t>
            </a:r>
            <a:r>
              <a:rPr lang="en-IE" sz="2400" b="1" dirty="0">
                <a:solidFill>
                  <a:schemeClr val="accent1">
                    <a:lumMod val="75000"/>
                  </a:schemeClr>
                </a:solidFill>
              </a:rPr>
              <a:t>hashtags </a:t>
            </a:r>
            <a:r>
              <a:rPr lang="en-IE" sz="2400" dirty="0">
                <a:solidFill>
                  <a:schemeClr val="accent1">
                    <a:lumMod val="75000"/>
                  </a:schemeClr>
                </a:solidFill>
              </a:rPr>
              <a:t>across networks, including Twitter, Instagram, App.net and Facebook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0091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Also known as ‘Trend-jacking’</a:t>
            </a:r>
            <a:endParaRPr lang="en-IE" dirty="0"/>
          </a:p>
        </p:txBody>
      </p:sp>
      <p:pic>
        <p:nvPicPr>
          <p:cNvPr id="4" name="Picture 3" descr="Screen Shot 2014-11-24 at 11.4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1422722"/>
            <a:ext cx="5829300" cy="5079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Also known as ‘Trend-jacking’</a:t>
            </a:r>
            <a:endParaRPr lang="en-IE" dirty="0"/>
          </a:p>
        </p:txBody>
      </p:sp>
      <p:pic>
        <p:nvPicPr>
          <p:cNvPr id="5" name="Picture 4" descr="Screen Shot 2014-10-22 at 15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45" y="1106553"/>
            <a:ext cx="44831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Listen for opportunities</a:t>
            </a:r>
            <a:endParaRPr lang="en-I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353" y="1150144"/>
            <a:ext cx="4704209" cy="5046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409" y="1564114"/>
            <a:ext cx="4308087" cy="107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9" y="2658140"/>
            <a:ext cx="4390201" cy="311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627784" y="1124744"/>
            <a:ext cx="2304256" cy="2434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85064" y="2420888"/>
            <a:ext cx="2022840" cy="5400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6197" y="2173839"/>
            <a:ext cx="1059317" cy="119669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92080" y="5589240"/>
            <a:ext cx="1185892" cy="753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often should you monitor?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546100" y="1427540"/>
            <a:ext cx="8039100" cy="53060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Depends on your overall online strategy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Important to make </a:t>
            </a:r>
            <a:r>
              <a:rPr lang="en-IE" sz="2400" dirty="0">
                <a:solidFill>
                  <a:srgbClr val="323232"/>
                </a:solidFill>
                <a:latin typeface="Arial"/>
                <a:cs typeface="Arial"/>
              </a:rPr>
              <a:t>it part of your regular </a:t>
            </a: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routine to help refine your approach</a:t>
            </a: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Key for social media customer service platforms</a:t>
            </a: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IE" sz="2400" dirty="0" smtClean="0">
                <a:solidFill>
                  <a:srgbClr val="323232"/>
                </a:solidFill>
                <a:latin typeface="Arial"/>
                <a:cs typeface="Arial"/>
              </a:rPr>
              <a:t>Crucial during campaigns as feedback mechanism</a:t>
            </a: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endParaRPr lang="en-IE" sz="2400" dirty="0">
              <a:solidFill>
                <a:srgbClr val="323232"/>
              </a:solidFill>
              <a:latin typeface="Arial"/>
              <a:cs typeface="Arial"/>
            </a:endParaRPr>
          </a:p>
          <a:p>
            <a:pPr>
              <a:spcBef>
                <a:spcPct val="20000"/>
              </a:spcBef>
            </a:pPr>
            <a:r>
              <a:rPr lang="en-IE" sz="2400" i="1" dirty="0">
                <a:solidFill>
                  <a:srgbClr val="323232"/>
                </a:solidFill>
                <a:latin typeface="Arial"/>
                <a:cs typeface="Arial"/>
              </a:rPr>
              <a:t>Note: Most Monitoring tools provide notification service and in some cases push notifications thus allowing you interact or engage when it matters.</a:t>
            </a:r>
          </a:p>
        </p:txBody>
      </p:sp>
    </p:spTree>
    <p:extLst>
      <p:ext uri="{BB962C8B-B14F-4D97-AF65-F5344CB8AC3E}">
        <p14:creationId xmlns:p14="http://schemas.microsoft.com/office/powerpoint/2010/main" val="19851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Takeaways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53924"/>
              </p:ext>
            </p:extLst>
          </p:nvPr>
        </p:nvGraphicFramePr>
        <p:xfrm>
          <a:off x="534988" y="1824038"/>
          <a:ext cx="78486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99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Contact details</a:t>
            </a:r>
            <a:endParaRPr lang="en-I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733" y="407246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b="1" dirty="0" smtClean="0">
                <a:solidFill>
                  <a:srgbClr val="323232"/>
                </a:solidFill>
              </a:rPr>
              <a:t>Website: </a:t>
            </a:r>
            <a:r>
              <a:rPr lang="en-IE" b="1" dirty="0" smtClean="0">
                <a:solidFill>
                  <a:srgbClr val="323232"/>
                </a:solidFill>
                <a:hlinkClick r:id="rId3"/>
              </a:rPr>
              <a:t>www.lorrainegriffin.ie</a:t>
            </a:r>
            <a:endParaRPr lang="en-IE" b="1" dirty="0" smtClean="0">
              <a:solidFill>
                <a:srgbClr val="323232"/>
              </a:solidFill>
            </a:endParaRPr>
          </a:p>
          <a:p>
            <a:r>
              <a:rPr lang="en-IE" b="1" dirty="0" smtClean="0">
                <a:solidFill>
                  <a:srgbClr val="323232"/>
                </a:solidFill>
              </a:rPr>
              <a:t>Email:</a:t>
            </a:r>
            <a:r>
              <a:rPr lang="en-IE" dirty="0" smtClean="0">
                <a:solidFill>
                  <a:srgbClr val="323232"/>
                </a:solidFill>
              </a:rPr>
              <a:t> hello@lorrainegriffin.ie</a:t>
            </a:r>
          </a:p>
          <a:p>
            <a:r>
              <a:rPr lang="en-IE" b="1" dirty="0" smtClean="0">
                <a:solidFill>
                  <a:srgbClr val="323232"/>
                </a:solidFill>
              </a:rPr>
              <a:t>LinkedIn:  </a:t>
            </a:r>
            <a:r>
              <a:rPr lang="en-IE" dirty="0" smtClean="0">
                <a:solidFill>
                  <a:srgbClr val="323232"/>
                </a:solidFill>
              </a:rPr>
              <a:t>ie.linkedin.com/in/lorrainegriffin </a:t>
            </a:r>
          </a:p>
          <a:p>
            <a:r>
              <a:rPr lang="en-IE" b="1" dirty="0" smtClean="0">
                <a:solidFill>
                  <a:srgbClr val="323232"/>
                </a:solidFill>
              </a:rPr>
              <a:t>Twitter: </a:t>
            </a:r>
            <a:r>
              <a:rPr lang="en-IE" dirty="0" smtClean="0">
                <a:solidFill>
                  <a:srgbClr val="323232"/>
                </a:solidFill>
              </a:rPr>
              <a:t> @lorrainegriffin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130" y="1950234"/>
            <a:ext cx="3404743" cy="196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 a part of the conversation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87867" y="1105926"/>
            <a:ext cx="8398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Social Media is about sharing, commenting, recommending, asking, praising/complaining.  It’s where people communicate.</a:t>
            </a:r>
          </a:p>
        </p:txBody>
      </p:sp>
      <p:pic>
        <p:nvPicPr>
          <p:cNvPr id="4" name="Picture 3" descr="Screen Shot 2014-11-24 at 09.2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73" y="1866900"/>
            <a:ext cx="6932627" cy="44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social media monitoring?</a:t>
            </a:r>
            <a:endParaRPr lang="en-IE" dirty="0"/>
          </a:p>
        </p:txBody>
      </p:sp>
      <p:pic>
        <p:nvPicPr>
          <p:cNvPr id="4" name="Picture 3" descr="Screen Shot 2014-11-24 at 09.51.56.png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52221"/>
            <a:ext cx="8166100" cy="318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902251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IE" sz="2800" dirty="0" smtClean="0"/>
              <a:t>It is the </a:t>
            </a:r>
            <a:r>
              <a:rPr lang="en-IE" sz="2800" b="1" dirty="0" smtClean="0"/>
              <a:t>use of tools to carry out active </a:t>
            </a:r>
            <a:r>
              <a:rPr lang="en-IE" sz="2800" b="1" dirty="0"/>
              <a:t>monitoring </a:t>
            </a:r>
            <a:r>
              <a:rPr lang="en-IE" sz="2800" dirty="0"/>
              <a:t>of social media channels for information about a company or organisation</a:t>
            </a:r>
          </a:p>
          <a:p>
            <a:pPr marL="285750" indent="-285750">
              <a:buFont typeface="Arial"/>
              <a:buChar char="•"/>
            </a:pPr>
            <a:endParaRPr lang="en-IE" sz="2800" dirty="0" smtClean="0"/>
          </a:p>
          <a:p>
            <a:pPr marL="285750" indent="-285750">
              <a:buFont typeface="Arial"/>
              <a:buChar char="•"/>
            </a:pPr>
            <a:r>
              <a:rPr lang="en-IE" sz="2800" dirty="0" smtClean="0"/>
              <a:t>It involves </a:t>
            </a:r>
            <a:r>
              <a:rPr lang="en-IE" sz="2800" b="1" dirty="0" smtClean="0"/>
              <a:t>tracking online content </a:t>
            </a:r>
            <a:r>
              <a:rPr lang="en-IE" sz="2800" dirty="0"/>
              <a:t>such as blogs, </a:t>
            </a:r>
            <a:r>
              <a:rPr lang="en-IE" sz="2800" dirty="0" smtClean="0"/>
              <a:t>news / review sites and social media sites such as </a:t>
            </a:r>
            <a:r>
              <a:rPr lang="en-IE" sz="2800" dirty="0"/>
              <a:t>Twitter</a:t>
            </a:r>
            <a:r>
              <a:rPr lang="en-IE" sz="2800" dirty="0" smtClean="0"/>
              <a:t>, Facebook, Pinterest etc </a:t>
            </a:r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should you be tracking?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843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GB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Channels</a:t>
            </a:r>
            <a:r>
              <a:rPr lang="en-GB" altLang="en-US" sz="2000" dirty="0">
                <a:latin typeface="Arial"/>
                <a:cs typeface="Arial"/>
              </a:rPr>
              <a:t>: R</a:t>
            </a:r>
            <a:r>
              <a:rPr lang="en-GB" altLang="en-US" sz="2000" dirty="0" smtClean="0">
                <a:latin typeface="Arial"/>
                <a:cs typeface="Arial"/>
              </a:rPr>
              <a:t>ecognise </a:t>
            </a:r>
            <a:r>
              <a:rPr lang="en-IE" altLang="en-US" sz="2000" dirty="0">
                <a:latin typeface="Arial"/>
                <a:cs typeface="Arial"/>
              </a:rPr>
              <a:t>which channels are being </a:t>
            </a:r>
            <a:r>
              <a:rPr lang="en-IE" altLang="en-US" sz="2000" dirty="0" smtClean="0">
                <a:latin typeface="Arial"/>
                <a:cs typeface="Arial"/>
              </a:rPr>
              <a:t>used by your target audience. Helps to decide which ones are best suited to your brand</a:t>
            </a:r>
          </a:p>
          <a:p>
            <a:pPr marL="342900" indent="-342900" eaLnBrk="1" hangingPunct="1">
              <a:buFont typeface="Arial"/>
              <a:buChar char="•"/>
            </a:pPr>
            <a:endParaRPr lang="en-GB" altLang="en-US" sz="2000" dirty="0"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altLang="en-US" sz="2000" dirty="0">
                <a:solidFill>
                  <a:srgbClr val="FF0000"/>
                </a:solidFill>
                <a:latin typeface="Arial"/>
                <a:cs typeface="Arial"/>
              </a:rPr>
              <a:t>Tone</a:t>
            </a:r>
            <a:r>
              <a:rPr lang="en-GB" altLang="en-US" sz="2000" dirty="0">
                <a:latin typeface="Arial"/>
                <a:cs typeface="Arial"/>
              </a:rPr>
              <a:t>: </a:t>
            </a:r>
            <a:r>
              <a:rPr lang="en-GB" altLang="en-US" sz="2000" dirty="0" smtClean="0">
                <a:latin typeface="Arial"/>
                <a:cs typeface="Arial"/>
              </a:rPr>
              <a:t>Understand the </a:t>
            </a:r>
            <a:r>
              <a:rPr lang="en-IE" altLang="en-US" sz="2000" dirty="0" smtClean="0">
                <a:latin typeface="Arial"/>
                <a:cs typeface="Arial"/>
              </a:rPr>
              <a:t>tone </a:t>
            </a:r>
            <a:r>
              <a:rPr lang="en-IE" altLang="en-US" sz="2000" dirty="0">
                <a:latin typeface="Arial"/>
                <a:cs typeface="Arial"/>
              </a:rPr>
              <a:t>or </a:t>
            </a:r>
            <a:r>
              <a:rPr lang="en-IE" altLang="en-US" sz="2000" dirty="0" smtClean="0">
                <a:latin typeface="Arial"/>
                <a:cs typeface="Arial"/>
              </a:rPr>
              <a:t>sentiment – are consumers happy?  What is the attitute to your brand?</a:t>
            </a:r>
          </a:p>
          <a:p>
            <a:pPr marL="342900" indent="-342900" eaLnBrk="1" hangingPunct="1">
              <a:buFont typeface="Arial"/>
              <a:buChar char="•"/>
            </a:pPr>
            <a:endParaRPr lang="en-IE" alt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Style</a:t>
            </a:r>
            <a:r>
              <a:rPr lang="en-US" altLang="en-US" sz="2000" dirty="0">
                <a:latin typeface="Arial"/>
                <a:cs typeface="Arial"/>
              </a:rPr>
              <a:t>: </a:t>
            </a:r>
            <a:r>
              <a:rPr lang="en-US" altLang="en-US" sz="2000" dirty="0" smtClean="0">
                <a:latin typeface="Arial"/>
                <a:cs typeface="Arial"/>
              </a:rPr>
              <a:t>Is the commentary serious</a:t>
            </a:r>
            <a:r>
              <a:rPr lang="en-US" altLang="en-US" sz="2000" dirty="0">
                <a:latin typeface="Arial"/>
                <a:cs typeface="Arial"/>
              </a:rPr>
              <a:t>, youthful, funky, </a:t>
            </a:r>
            <a:r>
              <a:rPr lang="en-US" altLang="en-US" sz="2000" dirty="0" smtClean="0">
                <a:latin typeface="Arial"/>
                <a:cs typeface="Arial"/>
              </a:rPr>
              <a:t>professional? This will help to adapt the content you use.</a:t>
            </a:r>
          </a:p>
          <a:p>
            <a:pPr marL="342900" indent="-342900" eaLnBrk="1" hangingPunct="1">
              <a:buFont typeface="Arial"/>
              <a:buChar char="•"/>
            </a:pPr>
            <a:endParaRPr lang="en-US" altLang="en-US" sz="2000" dirty="0"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altLang="en-US" sz="2000" dirty="0">
                <a:solidFill>
                  <a:srgbClr val="FF0000"/>
                </a:solidFill>
                <a:latin typeface="Arial"/>
                <a:cs typeface="Arial"/>
              </a:rPr>
              <a:t>Demographic</a:t>
            </a:r>
            <a:r>
              <a:rPr lang="en-GB" altLang="en-US" sz="2000" dirty="0">
                <a:latin typeface="Arial"/>
                <a:cs typeface="Arial"/>
              </a:rPr>
              <a:t>: to recognise age, gender, location, interests</a:t>
            </a:r>
            <a:r>
              <a:rPr lang="en-GB" altLang="en-US" sz="2000" dirty="0" smtClean="0">
                <a:latin typeface="Arial"/>
                <a:cs typeface="Arial"/>
              </a:rPr>
              <a:t>.</a:t>
            </a:r>
          </a:p>
          <a:p>
            <a:pPr eaLnBrk="1" hangingPunct="1"/>
            <a:r>
              <a:rPr lang="en-GB" altLang="en-US" sz="20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altLang="en-US" sz="2000" dirty="0">
                <a:solidFill>
                  <a:srgbClr val="FF0000"/>
                </a:solidFill>
                <a:latin typeface="Arial"/>
                <a:cs typeface="Arial"/>
              </a:rPr>
              <a:t>Influencers</a:t>
            </a:r>
            <a:r>
              <a:rPr lang="en-GB" altLang="en-US" sz="2000" dirty="0">
                <a:latin typeface="Arial"/>
                <a:cs typeface="Arial"/>
              </a:rPr>
              <a:t>: to find out who are the leading voices for the group</a:t>
            </a:r>
            <a:r>
              <a:rPr lang="en-GB" altLang="en-US" sz="2000" dirty="0" smtClean="0">
                <a:latin typeface="Arial"/>
                <a:cs typeface="Arial"/>
              </a:rPr>
              <a:t>.</a:t>
            </a:r>
          </a:p>
          <a:p>
            <a:pPr marL="342900" indent="-342900" eaLnBrk="1" hangingPunct="1">
              <a:buFont typeface="Arial"/>
              <a:buChar char="•"/>
            </a:pPr>
            <a:endParaRPr lang="en-GB" altLang="en-US" sz="2000" dirty="0" smtClean="0">
              <a:latin typeface="Arial"/>
              <a:cs typeface="Arial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GB" altLang="en-US" sz="2000" dirty="0">
                <a:solidFill>
                  <a:srgbClr val="FF0000"/>
                </a:solidFill>
                <a:latin typeface="Arial"/>
                <a:cs typeface="Arial"/>
              </a:rPr>
              <a:t>Keywords and </a:t>
            </a:r>
            <a:r>
              <a:rPr lang="en-GB" alt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Hashtags</a:t>
            </a:r>
            <a:r>
              <a:rPr lang="en-GB" altLang="en-US" sz="2000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GB" altLang="en-US" sz="2000" dirty="0" smtClean="0">
                <a:latin typeface="Arial"/>
                <a:cs typeface="Arial"/>
              </a:rPr>
              <a:t>related to campaign/brand/event</a:t>
            </a:r>
            <a:endParaRPr lang="en-GB" altLang="en-US" sz="20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2703368"/>
              </p:ext>
            </p:extLst>
          </p:nvPr>
        </p:nvGraphicFramePr>
        <p:xfrm>
          <a:off x="1412032" y="5698058"/>
          <a:ext cx="5992068" cy="135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 of monitoring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81100"/>
            <a:ext cx="7975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Pinpoint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mentions of brand and competition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; understand where the conversation</a:t>
            </a:r>
            <a:r>
              <a:rPr lang="en-US" sz="2000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is taking place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Uncover trends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and identify</a:t>
            </a:r>
            <a:r>
              <a:rPr lang="en-US" sz="2000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opportunities</a:t>
            </a:r>
            <a:r>
              <a:rPr lang="en-US" sz="2000" b="1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to engage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dirty="0">
                <a:latin typeface="Arial"/>
                <a:ea typeface="MS PGothic" charset="0"/>
                <a:cs typeface="Arial"/>
              </a:rPr>
              <a:t>Define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key influencers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Sentiment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channel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breakdown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Report easily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and quickly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Flag for follow up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and engagement if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appropriate</a:t>
            </a: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Get a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better understanding of what content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is working</a:t>
            </a: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marL="457200" indent="-457200">
              <a:lnSpc>
                <a:spcPct val="150000"/>
              </a:lnSpc>
              <a:buClrTx/>
              <a:buFont typeface="Wingdings" charset="0"/>
              <a:buChar char="§"/>
            </a:pPr>
            <a:r>
              <a:rPr lang="en-US" sz="2000" dirty="0">
                <a:latin typeface="Arial"/>
                <a:ea typeface="MS PGothic" charset="0"/>
                <a:cs typeface="Arial"/>
              </a:rPr>
              <a:t>Monitor trends and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emerging crisis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– set alerts and reports to reveal events in real time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.</a:t>
            </a: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Instant feedback..that travels fast!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" y="1420821"/>
            <a:ext cx="7078133" cy="484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Instant feedback..that travels fast!</a:t>
            </a:r>
            <a:endParaRPr lang="en-I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5"/>
          <a:stretch/>
        </p:blipFill>
        <p:spPr bwMode="auto">
          <a:xfrm>
            <a:off x="1371599" y="1681554"/>
            <a:ext cx="6333066" cy="48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18&quot;/&gt;&lt;CPresentation id=&quot;1&quot;&gt;&lt;m_precDefaultNumber&gt;&lt;m_bNumberIsYear val=&quot;0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0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/m_precDefaultDate&gt;&lt;m_precDefaultYear&gt;&lt;m_bNumberIsYear val=&quot;0&quot;/&gt;&lt;/m_precDefaultYear&gt;&lt;m_precDefaultQuarter&gt;&lt;m_bNumberIsYear val=&quot;0&quot;/&gt;&lt;/m_precDefaultQuarter&gt;&lt;m_precDefaultMonth&gt;&lt;m_bNumberIsYear val=&quot;0&quot;/&gt;&lt;/m_precDefaultMonth&gt;&lt;m_precDefaultWeek&gt;&lt;m_bNumberIsYear val=&quot;0&quot;/&gt;&lt;/m_precDefaultWeek&gt;&lt;m_precDefaultDay&gt;&lt;m_bNumberIsYear val=&quot;0&quot;/&gt;&lt;/m_precDefaultDay&gt;&lt;m_mruColor&gt;&lt;m_vecMRU length=&quot;0&quot;/&gt;&lt;/m_mruColor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ublinNOWConf_SocialMediaMonitoring_LorraineGriffin">
  <a:themeElements>
    <a:clrScheme name="Custom 4">
      <a:dk1>
        <a:srgbClr val="323232"/>
      </a:dk1>
      <a:lt1>
        <a:sysClr val="window" lastClr="FFFFFF"/>
      </a:lt1>
      <a:dk2>
        <a:srgbClr val="57595B"/>
      </a:dk2>
      <a:lt2>
        <a:srgbClr val="C8C7BC"/>
      </a:lt2>
      <a:accent1>
        <a:srgbClr val="4BBD97"/>
      </a:accent1>
      <a:accent2>
        <a:srgbClr val="CF3E30"/>
      </a:accent2>
      <a:accent3>
        <a:srgbClr val="F08421"/>
      </a:accent3>
      <a:accent4>
        <a:srgbClr val="F9C644"/>
      </a:accent4>
      <a:accent5>
        <a:srgbClr val="68B8CB"/>
      </a:accent5>
      <a:accent6>
        <a:srgbClr val="38858D"/>
      </a:accent6>
      <a:hlink>
        <a:srgbClr val="4BBD97"/>
      </a:hlink>
      <a:folHlink>
        <a:srgbClr val="3885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DublinNOWConf_SocialMediaMonitoring_LorraineGriffin</Template>
  <TotalTime>16</TotalTime>
  <Words>1095</Words>
  <Application>Microsoft Office PowerPoint</Application>
  <PresentationFormat>On-screen Show (4:3)</PresentationFormat>
  <Paragraphs>207</Paragraphs>
  <Slides>39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DublinNOWConf_SocialMediaMonitoring_LorraineGriffin</vt:lpstr>
      <vt:lpstr>think-cell Slide</vt:lpstr>
      <vt:lpstr>Social Media Monitoring:  Join the conversation and maximise your social presence</vt:lpstr>
      <vt:lpstr>A litle about me..</vt:lpstr>
      <vt:lpstr>Every 60 seconds..</vt:lpstr>
      <vt:lpstr>Be a part of the conversation</vt:lpstr>
      <vt:lpstr>What is social media monitoring?</vt:lpstr>
      <vt:lpstr>What should you be tracking?</vt:lpstr>
      <vt:lpstr>Benefits of monitoring</vt:lpstr>
      <vt:lpstr>Instant feedback..that travels fast!</vt:lpstr>
      <vt:lpstr>Instant feedback..that travels fast!</vt:lpstr>
      <vt:lpstr>Instant feedback..that travels fast!</vt:lpstr>
      <vt:lpstr>Social Media more powerful than trad media..</vt:lpstr>
      <vt:lpstr>Turn the conversation around!</vt:lpstr>
      <vt:lpstr>Turn the conversation around!</vt:lpstr>
      <vt:lpstr>Turn the conversation around!</vt:lpstr>
      <vt:lpstr>How to deal with negativity online</vt:lpstr>
      <vt:lpstr>Interacting with online audience</vt:lpstr>
      <vt:lpstr>Respond quickly!</vt:lpstr>
      <vt:lpstr>When humour works well</vt:lpstr>
      <vt:lpstr>When humour works well</vt:lpstr>
      <vt:lpstr>Social Media  Monitoring Tools</vt:lpstr>
      <vt:lpstr>Social Media Tools</vt:lpstr>
      <vt:lpstr>Social Media Tools -hootsuite</vt:lpstr>
      <vt:lpstr>Social Media Tools- hootsuite</vt:lpstr>
      <vt:lpstr>Social Media Tools -hootsuite</vt:lpstr>
      <vt:lpstr>Social Media Tools –mention</vt:lpstr>
      <vt:lpstr>Social Media Tools –viralheat</vt:lpstr>
      <vt:lpstr>Social Media Tools –socialmention</vt:lpstr>
      <vt:lpstr>FREE TOOL – google alerts</vt:lpstr>
      <vt:lpstr>Why pay for these tools?</vt:lpstr>
      <vt:lpstr>Tap into what’s happening</vt:lpstr>
      <vt:lpstr>Tap into calendar / seasons</vt:lpstr>
      <vt:lpstr>Tap into what’s trending online</vt:lpstr>
      <vt:lpstr>Tap into what’s trending online</vt:lpstr>
      <vt:lpstr>Also known as ‘Trend-jacking’</vt:lpstr>
      <vt:lpstr>Also known as ‘Trend-jacking’</vt:lpstr>
      <vt:lpstr>Listen for opportunities</vt:lpstr>
      <vt:lpstr>How often should you monitor?</vt:lpstr>
      <vt:lpstr>Key Takeaways</vt:lpstr>
      <vt:lpstr>Contact details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Monitoring:  Join the conversation and maximise your social presence</dc:title>
  <dc:creator>Collette</dc:creator>
  <cp:lastModifiedBy>Stephen Dudley</cp:lastModifiedBy>
  <cp:revision>2</cp:revision>
  <cp:lastPrinted>2014-09-30T15:19:01Z</cp:lastPrinted>
  <dcterms:created xsi:type="dcterms:W3CDTF">2014-11-24T14:33:12Z</dcterms:created>
  <dcterms:modified xsi:type="dcterms:W3CDTF">2014-11-24T15:54:39Z</dcterms:modified>
</cp:coreProperties>
</file>