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A82B-0F5E-4304-BDC3-22F1D6AEF265}" type="datetimeFigureOut">
              <a:rPr lang="en-IE" smtClean="0"/>
              <a:t>03/11/2014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765CB-EEEB-4952-9D58-5C301BAC6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514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3039312" cy="582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50DDE5-51E0-42C6-9C0F-C05FD8A240CF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90FDC70-AFF0-4008-91EF-8E8AF73400E2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26" y="260106"/>
            <a:ext cx="3039312" cy="5826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203848" y="595431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To view hyperlinks,</a:t>
            </a:r>
            <a:r>
              <a:rPr lang="en-IE" b="1" baseline="0" dirty="0" smtClean="0"/>
              <a:t> open presentation in slideshow view</a:t>
            </a:r>
            <a:endParaRPr lang="en-IE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FailteIrelandTV/videos?view=2&amp;flow=gri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lteireland.i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" TargetMode="External"/><Relationship Id="rId2" Type="http://schemas.openxmlformats.org/officeDocument/2006/relationships/hyperlink" Target="http://www.twit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bit.ly/1mmQtiQ" TargetMode="External"/><Relationship Id="rId4" Type="http://schemas.openxmlformats.org/officeDocument/2006/relationships/hyperlink" Target="http://bit.ly/1s0xmM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masters/answer/35769" TargetMode="External"/><Relationship Id="rId2" Type="http://schemas.openxmlformats.org/officeDocument/2006/relationships/hyperlink" Target="http://www.instagra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meo.com/" TargetMode="External"/><Relationship Id="rId2" Type="http://schemas.openxmlformats.org/officeDocument/2006/relationships/hyperlink" Target="http://bit.ly/1s0xmM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press.com/" TargetMode="External"/><Relationship Id="rId2" Type="http://schemas.openxmlformats.org/officeDocument/2006/relationships/hyperlink" Target="https://support.google.com/webmasters/answer/3576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bit.ly/1zWUkbb" TargetMode="External"/><Relationship Id="rId4" Type="http://schemas.openxmlformats.org/officeDocument/2006/relationships/hyperlink" Target="http://wordswag.c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kyp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log.paper.l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E" dirty="0" smtClean="0"/>
              <a:t>Google Month </a:t>
            </a:r>
            <a:br>
              <a:rPr lang="en-IE" dirty="0" smtClean="0"/>
            </a:br>
            <a:r>
              <a:rPr lang="en-IE" dirty="0" smtClean="0"/>
              <a:t>‘Digital Alphabet’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E" sz="2000" smtClean="0"/>
              <a:t>       week4; Tips </a:t>
            </a:r>
            <a:r>
              <a:rPr lang="en-IE" sz="2000" dirty="0" smtClean="0"/>
              <a:t>&amp; Resources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370194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Google month</a:t>
            </a: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z="2000" smtClean="0"/>
              <a:t>Week 4 </a:t>
            </a:r>
            <a:r>
              <a:rPr lang="en-IE" sz="2000" dirty="0" smtClean="0"/>
              <a:t>Hangout</a:t>
            </a:r>
            <a:endParaRPr lang="en-IE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en-IE" dirty="0" smtClean="0"/>
              <a:t>Join us for </a:t>
            </a:r>
            <a:r>
              <a:rPr lang="en-IE" dirty="0" smtClean="0">
                <a:solidFill>
                  <a:schemeClr val="accent2"/>
                </a:solidFill>
              </a:rPr>
              <a:t>Week 4 </a:t>
            </a:r>
            <a:r>
              <a:rPr lang="en-IE" dirty="0" smtClean="0"/>
              <a:t>of our series of ‘Google Month’ Hangouts on </a:t>
            </a:r>
            <a:r>
              <a:rPr lang="en-IE" dirty="0" smtClean="0">
                <a:solidFill>
                  <a:schemeClr val="accent2"/>
                </a:solidFill>
              </a:rPr>
              <a:t>YouTube</a:t>
            </a:r>
            <a:r>
              <a:rPr lang="en-IE" dirty="0" smtClean="0"/>
              <a:t> </a:t>
            </a:r>
            <a:r>
              <a:rPr lang="en-IE" dirty="0" smtClean="0"/>
              <a:t>and </a:t>
            </a:r>
            <a:r>
              <a:rPr lang="en-IE" dirty="0" smtClean="0"/>
              <a:t>learn how to create content on YouTube, advertise your video and increase the views of your video!</a:t>
            </a:r>
            <a:endParaRPr lang="en-IE" i="1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Meet the speaker</a:t>
            </a:r>
            <a:endParaRPr lang="en-IE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1728192" cy="2592288"/>
          </a:xfrm>
        </p:spPr>
      </p:pic>
      <p:sp>
        <p:nvSpPr>
          <p:cNvPr id="7" name="TextBox 6"/>
          <p:cNvSpPr txBox="1"/>
          <p:nvPr/>
        </p:nvSpPr>
        <p:spPr>
          <a:xfrm>
            <a:off x="4211960" y="5520134"/>
            <a:ext cx="4320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3"/>
                </a:solidFill>
                <a:hlinkClick r:id="rId3"/>
              </a:rPr>
              <a:t>Click here </a:t>
            </a:r>
            <a:r>
              <a:rPr lang="en-IE" b="1" dirty="0" smtClean="0">
                <a:solidFill>
                  <a:schemeClr val="accent3"/>
                </a:solidFill>
                <a:hlinkClick r:id="rId3"/>
              </a:rPr>
              <a:t>to view Hangout</a:t>
            </a:r>
            <a:endParaRPr lang="en-IE" b="1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4371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Javier Iglesias Meijome, Google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1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473600"/>
            <a:ext cx="7115175" cy="63725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140000">
            <a:off x="390064" y="965577"/>
            <a:ext cx="5486400" cy="1724480"/>
          </a:xfrm>
        </p:spPr>
        <p:txBody>
          <a:bodyPr/>
          <a:lstStyle/>
          <a:p>
            <a:pPr algn="ctr"/>
            <a:r>
              <a:rPr lang="en-IE" sz="2400" dirty="0" smtClean="0"/>
              <a:t>Keep </a:t>
            </a:r>
            <a:r>
              <a:rPr lang="en-IE" sz="2400" smtClean="0"/>
              <a:t>checking into </a:t>
            </a:r>
            <a:r>
              <a:rPr lang="en-IE" sz="2400" dirty="0" smtClean="0">
                <a:hlinkClick r:id="rId3"/>
              </a:rPr>
              <a:t>www.failteireland.ie</a:t>
            </a:r>
            <a:r>
              <a:rPr lang="en-IE" sz="2400" dirty="0" smtClean="0"/>
              <a:t> for our latest webinars and resources!</a:t>
            </a:r>
            <a:endParaRPr lang="en-IE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080975" y="2203898"/>
            <a:ext cx="6096545" cy="550120"/>
          </a:xfrm>
        </p:spPr>
        <p:txBody>
          <a:bodyPr>
            <a:normAutofit/>
          </a:bodyPr>
          <a:lstStyle/>
          <a:p>
            <a:r>
              <a:rPr lang="en-IE" dirty="0" smtClean="0"/>
              <a:t>Continue your CPD with our monthly Webinars and our Digital Alert e-zine for all the latest developments in digital marketing for the tourism industry!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" y="188640"/>
            <a:ext cx="2972936" cy="5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39609" y="919961"/>
            <a:ext cx="5212080" cy="1837292"/>
          </a:xfrm>
        </p:spPr>
        <p:txBody>
          <a:bodyPr/>
          <a:lstStyle/>
          <a:p>
            <a:r>
              <a:rPr lang="en-IE" dirty="0" smtClean="0"/>
              <a:t>Upskill with our Digital Marketing ‘tips’ in our Digital Alphabet for </a:t>
            </a:r>
            <a:br>
              <a:rPr lang="en-IE" dirty="0" smtClean="0"/>
            </a:br>
            <a:r>
              <a:rPr lang="en-IE" dirty="0" smtClean="0"/>
              <a:t>Google Month 2014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853928"/>
            <a:ext cx="3806825" cy="2855118"/>
          </a:xfrm>
        </p:spPr>
      </p:pic>
    </p:spTree>
    <p:extLst>
      <p:ext uri="{BB962C8B-B14F-4D97-AF65-F5344CB8AC3E}">
        <p14:creationId xmlns:p14="http://schemas.microsoft.com/office/powerpoint/2010/main" val="24432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020372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2"/>
                </a:solidFill>
              </a:rPr>
              <a:t>T</a:t>
            </a:r>
            <a:endParaRPr lang="en-IE" sz="7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00628"/>
            <a:ext cx="7948364" cy="3579849"/>
          </a:xfrm>
        </p:spPr>
        <p:txBody>
          <a:bodyPr/>
          <a:lstStyle/>
          <a:p>
            <a:pPr marL="0" indent="0"/>
            <a:r>
              <a:rPr lang="en-IE" dirty="0"/>
              <a:t>Tweet frequently, tweaking your content slightly to send it out at different times of the day to </a:t>
            </a:r>
            <a:r>
              <a:rPr lang="en-IE" dirty="0" smtClean="0"/>
              <a:t>optimise </a:t>
            </a:r>
            <a:r>
              <a:rPr lang="en-IE" dirty="0"/>
              <a:t>your </a:t>
            </a:r>
            <a:r>
              <a:rPr lang="en-IE" dirty="0" smtClean="0"/>
              <a:t>reach.</a:t>
            </a:r>
          </a:p>
          <a:p>
            <a:pPr marL="0" indent="0"/>
            <a:r>
              <a:rPr lang="en-IE" dirty="0"/>
              <a:t>Text tailored to your target audience will help create the right emotions and help to put them in the </a:t>
            </a:r>
            <a:r>
              <a:rPr lang="en-IE" dirty="0" smtClean="0"/>
              <a:t>frame </a:t>
            </a:r>
            <a:r>
              <a:rPr lang="en-IE" dirty="0"/>
              <a:t>of mind to book with you</a:t>
            </a:r>
            <a:r>
              <a:rPr lang="en-IE" dirty="0" smtClean="0"/>
              <a:t>.</a:t>
            </a:r>
          </a:p>
          <a:p>
            <a:pPr marL="0" indent="0"/>
            <a:r>
              <a:rPr lang="en-IE" dirty="0"/>
              <a:t>TripAdvisor has launched a new 'Q&amp;A' service for users that allows hotels and other </a:t>
            </a:r>
            <a:r>
              <a:rPr lang="en-IE" dirty="0" smtClean="0"/>
              <a:t>travellers </a:t>
            </a:r>
            <a:r>
              <a:rPr lang="en-IE" dirty="0"/>
              <a:t>to respond to their queries in a public forum</a:t>
            </a:r>
            <a:r>
              <a:rPr lang="en-IE" dirty="0" smtClean="0"/>
              <a:t>. </a:t>
            </a:r>
            <a:endParaRPr lang="en-IE" dirty="0"/>
          </a:p>
          <a:p>
            <a:pPr marL="0" indent="0"/>
            <a:r>
              <a:rPr lang="en-IE" dirty="0" smtClean="0"/>
              <a:t>Find out more here:</a:t>
            </a:r>
          </a:p>
          <a:p>
            <a:pPr marL="0" indent="0"/>
            <a:r>
              <a:rPr lang="en-IE" dirty="0" smtClean="0">
                <a:hlinkClick r:id="rId2"/>
              </a:rPr>
              <a:t>www.twitter.com</a:t>
            </a:r>
            <a:endParaRPr lang="en-IE" dirty="0">
              <a:hlinkClick r:id="rId3"/>
            </a:endParaRPr>
          </a:p>
          <a:p>
            <a:pPr marL="0" indent="0"/>
            <a:r>
              <a:rPr lang="en-IE" dirty="0" smtClean="0">
                <a:hlinkClick r:id="rId3"/>
              </a:rPr>
              <a:t>www.tripadvisor.com</a:t>
            </a:r>
            <a:endParaRPr lang="en-IE" dirty="0" smtClean="0"/>
          </a:p>
          <a:p>
            <a:pPr marL="0" indent="0"/>
            <a:r>
              <a:rPr lang="en-IE" dirty="0">
                <a:hlinkClick r:id="rId4"/>
              </a:rPr>
              <a:t>http://</a:t>
            </a:r>
            <a:r>
              <a:rPr lang="en-IE" dirty="0" smtClean="0">
                <a:hlinkClick r:id="rId4"/>
              </a:rPr>
              <a:t>bit.ly/1s0xmMq</a:t>
            </a:r>
            <a:r>
              <a:rPr lang="en-IE" dirty="0" smtClean="0"/>
              <a:t> </a:t>
            </a:r>
          </a:p>
          <a:p>
            <a:pPr marL="0" indent="0"/>
            <a:r>
              <a:rPr lang="en-IE" dirty="0">
                <a:hlinkClick r:id="rId5"/>
              </a:rPr>
              <a:t>http://</a:t>
            </a:r>
            <a:r>
              <a:rPr lang="en-IE" dirty="0" smtClean="0">
                <a:hlinkClick r:id="rId5"/>
              </a:rPr>
              <a:t>bit.ly/1mmQtiQ</a:t>
            </a:r>
            <a:endParaRPr lang="en-IE" dirty="0" smtClean="0"/>
          </a:p>
          <a:p>
            <a:pPr marL="0" indent="0"/>
            <a:endParaRPr lang="en-IE" dirty="0"/>
          </a:p>
        </p:txBody>
      </p:sp>
      <p:pic>
        <p:nvPicPr>
          <p:cNvPr id="1026" name="Picture 2" descr="\\amsrfp1\home$\shannonge\My Documents\Business Supports Team\Google Month\Notegraphy\SMALL\Tweet Frequently SMALL resiz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2564904"/>
            <a:ext cx="2797175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5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020372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2"/>
                </a:solidFill>
              </a:rPr>
              <a:t>U</a:t>
            </a:r>
            <a:endParaRPr lang="en-IE" sz="7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3579849"/>
          </a:xfrm>
        </p:spPr>
        <p:txBody>
          <a:bodyPr/>
          <a:lstStyle/>
          <a:p>
            <a:pPr marL="0" indent="0"/>
            <a:r>
              <a:rPr lang="en-IE" dirty="0"/>
              <a:t>Use a tagline below or next to your logo to associate a memorable phrase with your brand name on your </a:t>
            </a:r>
            <a:r>
              <a:rPr lang="en-IE" dirty="0" smtClean="0"/>
              <a:t>website.</a:t>
            </a:r>
          </a:p>
          <a:p>
            <a:pPr marL="0" indent="0"/>
            <a:r>
              <a:rPr lang="en-IE" dirty="0"/>
              <a:t>Use bullet points on your landing page to list important messages and features. This will reinforce your selling points</a:t>
            </a:r>
            <a:r>
              <a:rPr lang="en-IE" dirty="0" smtClean="0"/>
              <a:t>. </a:t>
            </a:r>
          </a:p>
          <a:p>
            <a:pPr marL="0" indent="0"/>
            <a:r>
              <a:rPr lang="en-IE" dirty="0" smtClean="0"/>
              <a:t>Utilise </a:t>
            </a:r>
            <a:r>
              <a:rPr lang="en-IE" dirty="0"/>
              <a:t>Instagram to reach over 200 million users, 57% of whom access the platform daily</a:t>
            </a:r>
            <a:r>
              <a:rPr lang="en-IE" dirty="0" smtClean="0"/>
              <a:t>.  </a:t>
            </a:r>
          </a:p>
          <a:p>
            <a:pPr marL="0" indent="0" algn="r"/>
            <a:r>
              <a:rPr lang="en-IE" dirty="0" smtClean="0"/>
              <a:t>Find out more here:</a:t>
            </a:r>
          </a:p>
          <a:p>
            <a:pPr marL="0" indent="0" algn="r"/>
            <a:r>
              <a:rPr lang="en-IE" dirty="0" smtClean="0">
                <a:hlinkClick r:id="rId2"/>
              </a:rPr>
              <a:t>www.instagram.com</a:t>
            </a:r>
            <a:endParaRPr lang="en-IE" dirty="0" smtClean="0"/>
          </a:p>
          <a:p>
            <a:pPr marL="0" indent="0" algn="r"/>
            <a:r>
              <a:rPr lang="en-IE" dirty="0">
                <a:hlinkClick r:id="rId3"/>
              </a:rPr>
              <a:t>https://support.google.com/webmasters/answer/35769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5" y="2708920"/>
            <a:ext cx="2796610" cy="23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5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020372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2"/>
                </a:solidFill>
              </a:rPr>
              <a:t>V</a:t>
            </a:r>
            <a:endParaRPr lang="en-IE" sz="7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3579849"/>
          </a:xfrm>
        </p:spPr>
        <p:txBody>
          <a:bodyPr/>
          <a:lstStyle/>
          <a:p>
            <a:pPr marL="0" indent="0"/>
            <a:r>
              <a:rPr lang="en-IE" dirty="0"/>
              <a:t>Vine is a mobile app owned by Twitter that enables its users to create and post short video clips (up to six seconds</a:t>
            </a:r>
            <a:r>
              <a:rPr lang="en-IE" dirty="0" smtClean="0"/>
              <a:t>). </a:t>
            </a:r>
          </a:p>
          <a:p>
            <a:pPr marL="0" indent="0"/>
            <a:r>
              <a:rPr lang="en-IE" dirty="0"/>
              <a:t>Visuals can be used, on your website, to showcase your business from all possible angles, build trust and  create the right emotions in potential customers</a:t>
            </a:r>
            <a:r>
              <a:rPr lang="en-IE" dirty="0" smtClean="0"/>
              <a:t>. </a:t>
            </a:r>
          </a:p>
          <a:p>
            <a:pPr marL="0" indent="0"/>
            <a:r>
              <a:rPr lang="en-IE" dirty="0"/>
              <a:t>Vimeo is a very popular video-sharing website on which users can upload, share and view video</a:t>
            </a:r>
            <a:r>
              <a:rPr lang="en-IE" dirty="0" smtClean="0"/>
              <a:t>.</a:t>
            </a:r>
          </a:p>
          <a:p>
            <a:pPr marL="0" indent="0"/>
            <a:r>
              <a:rPr lang="en-IE" dirty="0" smtClean="0"/>
              <a:t>Find out more here:</a:t>
            </a:r>
          </a:p>
          <a:p>
            <a:pPr marL="0" indent="0"/>
            <a:r>
              <a:rPr lang="en-IE" dirty="0">
                <a:hlinkClick r:id="rId2"/>
              </a:rPr>
              <a:t>http://</a:t>
            </a:r>
            <a:r>
              <a:rPr lang="en-IE" dirty="0" smtClean="0">
                <a:hlinkClick r:id="rId2"/>
              </a:rPr>
              <a:t>bit.ly/1s0xmMq</a:t>
            </a:r>
            <a:endParaRPr lang="en-IE" dirty="0" smtClean="0"/>
          </a:p>
          <a:p>
            <a:pPr marL="0" indent="0"/>
            <a:r>
              <a:rPr lang="en-IE" dirty="0" smtClean="0">
                <a:hlinkClick r:id="rId3"/>
              </a:rPr>
              <a:t>www.vimeo.com</a:t>
            </a:r>
            <a:endParaRPr lang="en-IE" dirty="0" smtClean="0"/>
          </a:p>
          <a:p>
            <a:pPr marL="0" indent="0"/>
            <a:endParaRPr lang="en-IE" dirty="0"/>
          </a:p>
        </p:txBody>
      </p:sp>
      <p:pic>
        <p:nvPicPr>
          <p:cNvPr id="2050" name="Picture 2" descr="\\amsrfp1\home$\shannonge\My Documents\Business Supports Team\Google Month\Notegraphy\SMALL\Vine SMALL resiz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0898"/>
            <a:ext cx="2797175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3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7948364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2"/>
                </a:solidFill>
              </a:rPr>
              <a:t>W</a:t>
            </a:r>
            <a:endParaRPr lang="en-IE" sz="7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00628"/>
            <a:ext cx="7948364" cy="3579849"/>
          </a:xfrm>
        </p:spPr>
        <p:txBody>
          <a:bodyPr/>
          <a:lstStyle/>
          <a:p>
            <a:r>
              <a:rPr lang="en-IE" dirty="0"/>
              <a:t>Webmaster Tools from Google will help you optimise your website </a:t>
            </a:r>
            <a:r>
              <a:rPr lang="en-IE" dirty="0" smtClean="0"/>
              <a:t>performance.</a:t>
            </a:r>
          </a:p>
          <a:p>
            <a:r>
              <a:rPr lang="en-IE" dirty="0"/>
              <a:t>Wordpress.com is a great blogging platform with a range of web templates to choose from</a:t>
            </a:r>
            <a:r>
              <a:rPr lang="en-IE" dirty="0" smtClean="0"/>
              <a:t>.</a:t>
            </a:r>
          </a:p>
          <a:p>
            <a:r>
              <a:rPr lang="en-IE" dirty="0"/>
              <a:t>Wordswag is a useful app for adding captions to images in a variety of stylised fonts</a:t>
            </a:r>
            <a:r>
              <a:rPr lang="en-IE" dirty="0" smtClean="0"/>
              <a:t>.</a:t>
            </a:r>
          </a:p>
          <a:p>
            <a:r>
              <a:rPr lang="en-IE" dirty="0" err="1"/>
              <a:t>Wordsalad</a:t>
            </a:r>
            <a:r>
              <a:rPr lang="en-IE" dirty="0"/>
              <a:t> is a handy app for creating 'word cloud' graphics.</a:t>
            </a:r>
          </a:p>
          <a:p>
            <a:r>
              <a:rPr lang="en-IE" dirty="0" smtClean="0"/>
              <a:t>Find out more here:</a:t>
            </a:r>
          </a:p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support.google.com/webmasters/answer/35769</a:t>
            </a:r>
            <a:endParaRPr lang="en-IE" dirty="0" smtClean="0"/>
          </a:p>
          <a:p>
            <a:r>
              <a:rPr lang="en-IE" dirty="0" smtClean="0">
                <a:hlinkClick r:id="rId3"/>
              </a:rPr>
              <a:t>www.wordpress.com</a:t>
            </a:r>
            <a:endParaRPr lang="en-IE" dirty="0" smtClean="0"/>
          </a:p>
          <a:p>
            <a:r>
              <a:rPr lang="en-IE" dirty="0">
                <a:hlinkClick r:id="rId4"/>
              </a:rPr>
              <a:t>http://wordswag.co</a:t>
            </a:r>
            <a:r>
              <a:rPr lang="en-IE" dirty="0" smtClean="0">
                <a:hlinkClick r:id="rId4"/>
              </a:rPr>
              <a:t>/</a:t>
            </a:r>
            <a:endParaRPr lang="en-IE" dirty="0" smtClean="0"/>
          </a:p>
          <a:p>
            <a:r>
              <a:rPr lang="en-IE" dirty="0">
                <a:hlinkClick r:id="rId5"/>
              </a:rPr>
              <a:t>http://</a:t>
            </a:r>
            <a:r>
              <a:rPr lang="en-IE" dirty="0" smtClean="0">
                <a:hlinkClick r:id="rId5"/>
              </a:rPr>
              <a:t>bit.ly/1zWUkbb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66" y="2276872"/>
            <a:ext cx="2795623" cy="2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8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020372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2"/>
                </a:solidFill>
              </a:rPr>
              <a:t>X</a:t>
            </a:r>
            <a:endParaRPr lang="en-IE" sz="7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3579849"/>
          </a:xfrm>
        </p:spPr>
        <p:txBody>
          <a:bodyPr/>
          <a:lstStyle/>
          <a:p>
            <a:pPr marL="0" indent="0"/>
            <a:r>
              <a:rPr lang="en-IE" dirty="0" smtClean="0"/>
              <a:t>‘Xerox</a:t>
            </a:r>
            <a:r>
              <a:rPr lang="en-IE" dirty="0"/>
              <a:t>' was formerly used to refer to photocopying, now we are 'Skyping' our contacts when we want to call them online! </a:t>
            </a:r>
            <a:endParaRPr lang="en-IE" dirty="0" smtClean="0"/>
          </a:p>
          <a:p>
            <a:pPr marL="0" indent="0"/>
            <a:endParaRPr lang="en-IE" dirty="0"/>
          </a:p>
          <a:p>
            <a:pPr marL="0" indent="0" algn="r"/>
            <a:r>
              <a:rPr lang="en-IE" dirty="0" smtClean="0"/>
              <a:t>Find out more here:</a:t>
            </a:r>
          </a:p>
          <a:p>
            <a:pPr marL="0" indent="0" algn="r"/>
            <a:r>
              <a:rPr lang="en-IE" dirty="0" smtClean="0">
                <a:hlinkClick r:id="rId2"/>
              </a:rPr>
              <a:t>www.skype.com</a:t>
            </a:r>
            <a:endParaRPr lang="en-IE" dirty="0" smtClean="0"/>
          </a:p>
          <a:p>
            <a:pPr marL="0" indent="0" algn="r"/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31187"/>
            <a:ext cx="2795623" cy="2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0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020372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2"/>
                </a:solidFill>
              </a:rPr>
              <a:t>Y</a:t>
            </a:r>
            <a:endParaRPr lang="en-IE" sz="7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3579849"/>
          </a:xfrm>
        </p:spPr>
        <p:txBody>
          <a:bodyPr/>
          <a:lstStyle/>
          <a:p>
            <a:pPr marL="0" indent="0"/>
            <a:r>
              <a:rPr lang="en-IE" dirty="0"/>
              <a:t>YouTube - the video online library where you can upload your videos to &amp; search for a </a:t>
            </a:r>
            <a:r>
              <a:rPr lang="en-IE" dirty="0" smtClean="0"/>
              <a:t>wide range </a:t>
            </a:r>
            <a:r>
              <a:rPr lang="en-IE" dirty="0"/>
              <a:t>of videos. </a:t>
            </a:r>
            <a:endParaRPr lang="en-IE" dirty="0" smtClean="0"/>
          </a:p>
          <a:p>
            <a:pPr marL="0" indent="0"/>
            <a:r>
              <a:rPr lang="en-IE" dirty="0"/>
              <a:t>YouTube gets the most web visits after Google and Facebook &amp; every 60 seconds, 100 hours of video are uploaded to YouTube.</a:t>
            </a:r>
          </a:p>
          <a:p>
            <a:pPr marL="0" indent="0"/>
            <a:r>
              <a:rPr lang="en-IE" dirty="0" smtClean="0"/>
              <a:t>You </a:t>
            </a:r>
            <a:r>
              <a:rPr lang="en-IE" dirty="0"/>
              <a:t>should always respond to both positive and negative reviews </a:t>
            </a:r>
            <a:endParaRPr lang="en-IE" dirty="0" smtClean="0"/>
          </a:p>
          <a:p>
            <a:pPr marL="0" indent="0">
              <a:spcBef>
                <a:spcPts val="0"/>
              </a:spcBef>
            </a:pPr>
            <a:r>
              <a:rPr lang="en-IE" dirty="0" smtClean="0"/>
              <a:t>on </a:t>
            </a:r>
            <a:r>
              <a:rPr lang="en-IE" dirty="0"/>
              <a:t>TripAdvisor to maintain a consistent brand presence</a:t>
            </a:r>
            <a:r>
              <a:rPr lang="en-IE" dirty="0" smtClean="0"/>
              <a:t>.</a:t>
            </a:r>
          </a:p>
          <a:p>
            <a:pPr marL="0" indent="0"/>
            <a:endParaRPr lang="en-IE" dirty="0" smtClean="0"/>
          </a:p>
          <a:p>
            <a:pPr marL="0" indent="0"/>
            <a:r>
              <a:rPr lang="en-IE" dirty="0" smtClean="0"/>
              <a:t>Find out more here:</a:t>
            </a:r>
          </a:p>
          <a:p>
            <a:pPr marL="0" indent="0"/>
            <a:r>
              <a:rPr lang="en-IE" dirty="0" smtClean="0">
                <a:hlinkClick r:id="rId2"/>
              </a:rPr>
              <a:t>www.youtube.com</a:t>
            </a:r>
            <a:endParaRPr lang="en-IE" dirty="0" smtClean="0"/>
          </a:p>
          <a:p>
            <a:pPr marL="0" indent="0"/>
            <a:r>
              <a:rPr lang="en-IE" dirty="0" smtClean="0">
                <a:hlinkClick r:id="rId3"/>
              </a:rPr>
              <a:t>www.tripadvisor.com</a:t>
            </a:r>
            <a:endParaRPr lang="en-IE" dirty="0" smtClean="0"/>
          </a:p>
          <a:p>
            <a:pPr marL="0" indent="0"/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2795623" cy="2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8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7948364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2"/>
                </a:solidFill>
              </a:rPr>
              <a:t>Z</a:t>
            </a:r>
            <a:endParaRPr lang="en-IE" sz="7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00628"/>
            <a:ext cx="7804348" cy="3579849"/>
          </a:xfrm>
        </p:spPr>
        <p:txBody>
          <a:bodyPr/>
          <a:lstStyle/>
          <a:p>
            <a:pPr marL="0" indent="0"/>
            <a:r>
              <a:rPr lang="en-IE" dirty="0"/>
              <a:t>Zen is the art of 'social media maintenance': post, respond, engage, measure, repurpose and measure again </a:t>
            </a:r>
            <a:r>
              <a:rPr lang="en-IE" dirty="0" smtClean="0"/>
              <a:t>!</a:t>
            </a:r>
          </a:p>
          <a:p>
            <a:pPr marL="0" indent="0"/>
            <a:endParaRPr lang="en-IE" dirty="0"/>
          </a:p>
          <a:p>
            <a:pPr marL="0" indent="0" algn="r"/>
            <a:r>
              <a:rPr lang="en-IE" dirty="0" smtClean="0"/>
              <a:t>Find out more here:</a:t>
            </a:r>
          </a:p>
          <a:p>
            <a:pPr marL="0" indent="0" algn="r"/>
            <a:r>
              <a:rPr lang="en-IE" dirty="0">
                <a:hlinkClick r:id="rId2"/>
              </a:rPr>
              <a:t>http://blog.paper.li</a:t>
            </a:r>
            <a:r>
              <a:rPr lang="en-IE" dirty="0" smtClean="0">
                <a:hlinkClick r:id="rId2"/>
              </a:rPr>
              <a:t>/</a:t>
            </a:r>
            <a:endParaRPr lang="en-IE" dirty="0" smtClean="0"/>
          </a:p>
          <a:p>
            <a:pPr marL="0" indent="0" algn="r"/>
            <a:endParaRPr lang="en-IE" dirty="0"/>
          </a:p>
          <a:p>
            <a:pPr marL="0" indent="0"/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06046"/>
            <a:ext cx="2795623" cy="2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104</TotalTime>
  <Words>565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Google Month  ‘Digital Alphabet’</vt:lpstr>
      <vt:lpstr>Upskill with our Digital Marketing ‘tips’ in our Digital Alphabet for  Google Month 2014</vt:lpstr>
      <vt:lpstr>T</vt:lpstr>
      <vt:lpstr>U</vt:lpstr>
      <vt:lpstr>V</vt:lpstr>
      <vt:lpstr>W</vt:lpstr>
      <vt:lpstr>X</vt:lpstr>
      <vt:lpstr>Y</vt:lpstr>
      <vt:lpstr>Z</vt:lpstr>
      <vt:lpstr>Google month</vt:lpstr>
      <vt:lpstr>Keep checking into www.failteireland.ie for our latest webinars and resources!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Shannon</dc:creator>
  <cp:lastModifiedBy>Gemma Shannon</cp:lastModifiedBy>
  <cp:revision>36</cp:revision>
  <cp:lastPrinted>2014-08-13T13:07:41Z</cp:lastPrinted>
  <dcterms:created xsi:type="dcterms:W3CDTF">2014-08-07T10:27:23Z</dcterms:created>
  <dcterms:modified xsi:type="dcterms:W3CDTF">2014-11-03T10:30:06Z</dcterms:modified>
</cp:coreProperties>
</file>