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sldIdLst>
    <p:sldId id="258" r:id="rId2"/>
    <p:sldId id="259" r:id="rId3"/>
    <p:sldId id="268" r:id="rId4"/>
    <p:sldId id="267" r:id="rId5"/>
    <p:sldId id="266" r:id="rId6"/>
    <p:sldId id="265" r:id="rId7"/>
    <p:sldId id="264" r:id="rId8"/>
    <p:sldId id="263" r:id="rId9"/>
    <p:sldId id="262" r:id="rId10"/>
    <p:sldId id="261" r:id="rId11"/>
    <p:sldId id="260" r:id="rId12"/>
    <p:sldId id="269" r:id="rId13"/>
    <p:sldId id="277" r:id="rId14"/>
    <p:sldId id="276" r:id="rId15"/>
    <p:sldId id="275" r:id="rId16"/>
    <p:sldId id="274" r:id="rId17"/>
    <p:sldId id="273" r:id="rId18"/>
    <p:sldId id="272" r:id="rId19"/>
    <p:sldId id="271" r:id="rId20"/>
    <p:sldId id="270" r:id="rId21"/>
    <p:sldId id="293" r:id="rId22"/>
    <p:sldId id="294" r:id="rId23"/>
    <p:sldId id="295" r:id="rId24"/>
    <p:sldId id="296" r:id="rId25"/>
    <p:sldId id="289" r:id="rId26"/>
    <p:sldId id="290" r:id="rId27"/>
    <p:sldId id="291" r:id="rId28"/>
    <p:sldId id="292" r:id="rId29"/>
    <p:sldId id="285" r:id="rId30"/>
    <p:sldId id="286" r:id="rId31"/>
    <p:sldId id="287" r:id="rId32"/>
    <p:sldId id="288" r:id="rId33"/>
    <p:sldId id="280" r:id="rId34"/>
    <p:sldId id="279" r:id="rId35"/>
    <p:sldId id="278" r:id="rId36"/>
    <p:sldId id="281" r:id="rId37"/>
    <p:sldId id="282" r:id="rId38"/>
    <p:sldId id="321" r:id="rId39"/>
    <p:sldId id="283" r:id="rId40"/>
    <p:sldId id="320" r:id="rId41"/>
    <p:sldId id="319" r:id="rId42"/>
    <p:sldId id="318" r:id="rId43"/>
    <p:sldId id="317" r:id="rId44"/>
    <p:sldId id="316" r:id="rId45"/>
    <p:sldId id="315" r:id="rId46"/>
    <p:sldId id="314" r:id="rId47"/>
    <p:sldId id="313" r:id="rId48"/>
    <p:sldId id="312" r:id="rId49"/>
    <p:sldId id="311" r:id="rId50"/>
    <p:sldId id="310" r:id="rId51"/>
    <p:sldId id="309" r:id="rId52"/>
    <p:sldId id="308" r:id="rId53"/>
    <p:sldId id="307" r:id="rId54"/>
    <p:sldId id="306" r:id="rId55"/>
    <p:sldId id="305" r:id="rId56"/>
    <p:sldId id="304" r:id="rId57"/>
    <p:sldId id="303" r:id="rId58"/>
    <p:sldId id="302" r:id="rId59"/>
    <p:sldId id="301" r:id="rId60"/>
    <p:sldId id="300" r:id="rId61"/>
    <p:sldId id="299" r:id="rId62"/>
    <p:sldId id="298" r:id="rId63"/>
    <p:sldId id="297" r:id="rId64"/>
    <p:sldId id="284" r:id="rId65"/>
    <p:sldId id="322" r:id="rId66"/>
    <p:sldId id="342" r:id="rId67"/>
    <p:sldId id="341" r:id="rId68"/>
    <p:sldId id="340" r:id="rId69"/>
    <p:sldId id="323" r:id="rId70"/>
    <p:sldId id="339" r:id="rId71"/>
    <p:sldId id="338" r:id="rId72"/>
    <p:sldId id="337" r:id="rId73"/>
    <p:sldId id="336" r:id="rId74"/>
    <p:sldId id="335" r:id="rId75"/>
    <p:sldId id="334" r:id="rId76"/>
    <p:sldId id="333" r:id="rId77"/>
    <p:sldId id="332" r:id="rId7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A08AEC-C77F-430F-8CB4-DF3804050B1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A5108018-ED00-4248-BC6E-209FA3AF1306}">
      <dgm:prSet phldrT="[Text]" custT="1"/>
      <dgm:spPr/>
      <dgm:t>
        <a:bodyPr/>
        <a:lstStyle/>
        <a:p>
          <a:r>
            <a:rPr lang="en-IE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SITE INSPECTION</a:t>
          </a:r>
          <a:endParaRPr lang="en-IE" sz="3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4CB94AC-EA55-4F8F-84EE-06104F048465}" type="parTrans" cxnId="{89B6A06A-9154-4106-976D-B4656051832F}">
      <dgm:prSet/>
      <dgm:spPr/>
      <dgm:t>
        <a:bodyPr/>
        <a:lstStyle/>
        <a:p>
          <a:endParaRPr lang="en-IE"/>
        </a:p>
      </dgm:t>
    </dgm:pt>
    <dgm:pt modelId="{5791D34D-5FC2-48C8-9C07-42AB0B8EB8CE}" type="sibTrans" cxnId="{89B6A06A-9154-4106-976D-B4656051832F}">
      <dgm:prSet/>
      <dgm:spPr/>
      <dgm:t>
        <a:bodyPr/>
        <a:lstStyle/>
        <a:p>
          <a:endParaRPr lang="en-IE"/>
        </a:p>
      </dgm:t>
    </dgm:pt>
    <dgm:pt modelId="{217EBF8F-DCE3-4901-A84A-8283740BDFCE}" type="pres">
      <dgm:prSet presAssocID="{83A08AEC-C77F-430F-8CB4-DF3804050B1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B75759ED-DC61-4C08-9474-3229ADA9E559}" type="pres">
      <dgm:prSet presAssocID="{A5108018-ED00-4248-BC6E-209FA3AF1306}" presName="node" presStyleLbl="node1" presStyleIdx="0" presStyleCnt="1" custScaleX="73237" custScaleY="6693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89B6A06A-9154-4106-976D-B4656051832F}" srcId="{83A08AEC-C77F-430F-8CB4-DF3804050B1A}" destId="{A5108018-ED00-4248-BC6E-209FA3AF1306}" srcOrd="0" destOrd="0" parTransId="{24CB94AC-EA55-4F8F-84EE-06104F048465}" sibTransId="{5791D34D-5FC2-48C8-9C07-42AB0B8EB8CE}"/>
    <dgm:cxn modelId="{80341EE3-80F6-4DDF-B339-6A20C64463E2}" type="presOf" srcId="{83A08AEC-C77F-430F-8CB4-DF3804050B1A}" destId="{217EBF8F-DCE3-4901-A84A-8283740BDFCE}" srcOrd="0" destOrd="0" presId="urn:microsoft.com/office/officeart/2005/8/layout/default"/>
    <dgm:cxn modelId="{C9BDDB6F-A70F-46A1-AB93-AC42EAEA323E}" type="presOf" srcId="{A5108018-ED00-4248-BC6E-209FA3AF1306}" destId="{B75759ED-DC61-4C08-9474-3229ADA9E559}" srcOrd="0" destOrd="0" presId="urn:microsoft.com/office/officeart/2005/8/layout/default"/>
    <dgm:cxn modelId="{89AD9F74-2E48-4CA2-8ABB-FC3B3828A559}" type="presParOf" srcId="{217EBF8F-DCE3-4901-A84A-8283740BDFCE}" destId="{B75759ED-DC61-4C08-9474-3229ADA9E55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A08AEC-C77F-430F-8CB4-DF3804050B1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A5108018-ED00-4248-BC6E-209FA3AF1306}">
      <dgm:prSet phldrT="[Text]" custT="1"/>
      <dgm:spPr/>
      <dgm:t>
        <a:bodyPr/>
        <a:lstStyle/>
        <a:p>
          <a:r>
            <a:rPr lang="en-IE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BUSINESS TOURISM V LEISURE</a:t>
          </a:r>
          <a:endParaRPr lang="en-IE" sz="3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4CB94AC-EA55-4F8F-84EE-06104F048465}" type="parTrans" cxnId="{89B6A06A-9154-4106-976D-B4656051832F}">
      <dgm:prSet/>
      <dgm:spPr/>
      <dgm:t>
        <a:bodyPr/>
        <a:lstStyle/>
        <a:p>
          <a:endParaRPr lang="en-IE"/>
        </a:p>
      </dgm:t>
    </dgm:pt>
    <dgm:pt modelId="{5791D34D-5FC2-48C8-9C07-42AB0B8EB8CE}" type="sibTrans" cxnId="{89B6A06A-9154-4106-976D-B4656051832F}">
      <dgm:prSet/>
      <dgm:spPr/>
      <dgm:t>
        <a:bodyPr/>
        <a:lstStyle/>
        <a:p>
          <a:endParaRPr lang="en-IE"/>
        </a:p>
      </dgm:t>
    </dgm:pt>
    <dgm:pt modelId="{217EBF8F-DCE3-4901-A84A-8283740BDFCE}" type="pres">
      <dgm:prSet presAssocID="{83A08AEC-C77F-430F-8CB4-DF3804050B1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B75759ED-DC61-4C08-9474-3229ADA9E559}" type="pres">
      <dgm:prSet presAssocID="{A5108018-ED00-4248-BC6E-209FA3AF1306}" presName="node" presStyleLbl="node1" presStyleIdx="0" presStyleCnt="1" custScaleX="58024" custScaleY="65696" custLinFactNeighborY="760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89B6A06A-9154-4106-976D-B4656051832F}" srcId="{83A08AEC-C77F-430F-8CB4-DF3804050B1A}" destId="{A5108018-ED00-4248-BC6E-209FA3AF1306}" srcOrd="0" destOrd="0" parTransId="{24CB94AC-EA55-4F8F-84EE-06104F048465}" sibTransId="{5791D34D-5FC2-48C8-9C07-42AB0B8EB8CE}"/>
    <dgm:cxn modelId="{BF8EA7E0-0480-4140-A18A-BCD2D4B1BFEB}" type="presOf" srcId="{A5108018-ED00-4248-BC6E-209FA3AF1306}" destId="{B75759ED-DC61-4C08-9474-3229ADA9E559}" srcOrd="0" destOrd="0" presId="urn:microsoft.com/office/officeart/2005/8/layout/default"/>
    <dgm:cxn modelId="{F8E942E1-ECC4-48DD-988C-69082EC50BC9}" type="presOf" srcId="{83A08AEC-C77F-430F-8CB4-DF3804050B1A}" destId="{217EBF8F-DCE3-4901-A84A-8283740BDFCE}" srcOrd="0" destOrd="0" presId="urn:microsoft.com/office/officeart/2005/8/layout/default"/>
    <dgm:cxn modelId="{A978F8AE-9A64-4F6F-B598-47A89D07B9E3}" type="presParOf" srcId="{217EBF8F-DCE3-4901-A84A-8283740BDFCE}" destId="{B75759ED-DC61-4C08-9474-3229ADA9E55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3AECDD-025F-44A9-A45C-06A4EC0A9B44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629F6BE1-F738-4991-9BA3-56DCE8291830}">
      <dgm:prSet phldrT="[Text]"/>
      <dgm:spPr/>
      <dgm:t>
        <a:bodyPr/>
        <a:lstStyle/>
        <a:p>
          <a:r>
            <a: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Site Inspection</a:t>
          </a:r>
          <a:endParaRPr lang="en-IE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9986AE9-4116-40F0-BD6B-3C61431BDE91}" type="parTrans" cxnId="{C0B35963-BF4D-4B7B-A143-F9AED7B20D7C}">
      <dgm:prSet/>
      <dgm:spPr/>
      <dgm:t>
        <a:bodyPr/>
        <a:lstStyle/>
        <a:p>
          <a:endParaRPr lang="en-IE"/>
        </a:p>
      </dgm:t>
    </dgm:pt>
    <dgm:pt modelId="{AE463530-718B-48EA-AFBB-F71A48F70246}" type="sibTrans" cxnId="{C0B35963-BF4D-4B7B-A143-F9AED7B20D7C}">
      <dgm:prSet/>
      <dgm:spPr/>
      <dgm:t>
        <a:bodyPr/>
        <a:lstStyle/>
        <a:p>
          <a:endParaRPr lang="en-IE"/>
        </a:p>
      </dgm:t>
    </dgm:pt>
    <dgm:pt modelId="{98B6C9AE-3DF0-4D45-B88C-1D7744DBE8E5}">
      <dgm:prSet phldrT="[Text]"/>
      <dgm:spPr/>
      <dgm:t>
        <a:bodyPr/>
        <a:lstStyle/>
        <a:p>
          <a:r>
            <a: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RFP</a:t>
          </a:r>
          <a:br>
            <a: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</a:br>
          <a:r>
            <a: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RFI</a:t>
          </a:r>
          <a:endParaRPr lang="en-IE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F51F76E-9FE1-40C4-92F9-E29B6E023578}" type="parTrans" cxnId="{043377BE-F207-4717-B882-F8116AA3B688}">
      <dgm:prSet/>
      <dgm:spPr/>
      <dgm:t>
        <a:bodyPr/>
        <a:lstStyle/>
        <a:p>
          <a:endParaRPr lang="en-IE"/>
        </a:p>
      </dgm:t>
    </dgm:pt>
    <dgm:pt modelId="{3423C571-1507-44FB-88CB-C05E34A391BF}" type="sibTrans" cxnId="{043377BE-F207-4717-B882-F8116AA3B688}">
      <dgm:prSet/>
      <dgm:spPr/>
      <dgm:t>
        <a:bodyPr/>
        <a:lstStyle/>
        <a:p>
          <a:endParaRPr lang="en-IE"/>
        </a:p>
      </dgm:t>
    </dgm:pt>
    <dgm:pt modelId="{7A3C11DF-A783-4344-A8EC-1C3D78A09017}">
      <dgm:prSet phldrT="[Text]"/>
      <dgm:spPr/>
      <dgm:t>
        <a:bodyPr/>
        <a:lstStyle/>
        <a:p>
          <a:r>
            <a: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Responses</a:t>
          </a:r>
          <a:endParaRPr lang="en-IE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B1A5D16-1AE3-4CD6-B898-A72C4D94558D}" type="parTrans" cxnId="{FC1DABAC-416F-48DE-BAB0-B310205FCD7C}">
      <dgm:prSet/>
      <dgm:spPr/>
      <dgm:t>
        <a:bodyPr/>
        <a:lstStyle/>
        <a:p>
          <a:endParaRPr lang="en-IE"/>
        </a:p>
      </dgm:t>
    </dgm:pt>
    <dgm:pt modelId="{1AD652C2-F038-485D-A22F-362B96DC0C0C}" type="sibTrans" cxnId="{FC1DABAC-416F-48DE-BAB0-B310205FCD7C}">
      <dgm:prSet/>
      <dgm:spPr/>
      <dgm:t>
        <a:bodyPr/>
        <a:lstStyle/>
        <a:p>
          <a:endParaRPr lang="en-IE"/>
        </a:p>
      </dgm:t>
    </dgm:pt>
    <dgm:pt modelId="{7C16AD29-D970-4D02-B8BB-1BADBB4ACF91}" type="pres">
      <dgm:prSet presAssocID="{593AECDD-025F-44A9-A45C-06A4EC0A9B4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47504632-F28D-4909-94BD-FEE5DC435818}" type="pres">
      <dgm:prSet presAssocID="{629F6BE1-F738-4991-9BA3-56DCE829183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034EB1D9-4667-4174-8D27-B16A2DF25C9B}" type="pres">
      <dgm:prSet presAssocID="{AE463530-718B-48EA-AFBB-F71A48F70246}" presName="sibTrans" presStyleLbl="sibTrans2D1" presStyleIdx="0" presStyleCnt="3"/>
      <dgm:spPr/>
      <dgm:t>
        <a:bodyPr/>
        <a:lstStyle/>
        <a:p>
          <a:endParaRPr lang="en-IE"/>
        </a:p>
      </dgm:t>
    </dgm:pt>
    <dgm:pt modelId="{EBD27812-B6C3-48BB-9E87-A783ADAAF127}" type="pres">
      <dgm:prSet presAssocID="{AE463530-718B-48EA-AFBB-F71A48F70246}" presName="connectorText" presStyleLbl="sibTrans2D1" presStyleIdx="0" presStyleCnt="3"/>
      <dgm:spPr/>
      <dgm:t>
        <a:bodyPr/>
        <a:lstStyle/>
        <a:p>
          <a:endParaRPr lang="en-IE"/>
        </a:p>
      </dgm:t>
    </dgm:pt>
    <dgm:pt modelId="{1AC1C349-EDCB-4FBF-B364-954F490E65BD}" type="pres">
      <dgm:prSet presAssocID="{98B6C9AE-3DF0-4D45-B88C-1D7744DBE8E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CE3AE12-E127-43B0-BA50-B16C9F57BC06}" type="pres">
      <dgm:prSet presAssocID="{3423C571-1507-44FB-88CB-C05E34A391BF}" presName="sibTrans" presStyleLbl="sibTrans2D1" presStyleIdx="1" presStyleCnt="3"/>
      <dgm:spPr/>
      <dgm:t>
        <a:bodyPr/>
        <a:lstStyle/>
        <a:p>
          <a:endParaRPr lang="en-IE"/>
        </a:p>
      </dgm:t>
    </dgm:pt>
    <dgm:pt modelId="{52C71F73-69C0-423F-82F3-FB7B13ADB60A}" type="pres">
      <dgm:prSet presAssocID="{3423C571-1507-44FB-88CB-C05E34A391BF}" presName="connectorText" presStyleLbl="sibTrans2D1" presStyleIdx="1" presStyleCnt="3"/>
      <dgm:spPr/>
      <dgm:t>
        <a:bodyPr/>
        <a:lstStyle/>
        <a:p>
          <a:endParaRPr lang="en-IE"/>
        </a:p>
      </dgm:t>
    </dgm:pt>
    <dgm:pt modelId="{4FD9FCFB-0595-49D7-BFBC-69DF604437AD}" type="pres">
      <dgm:prSet presAssocID="{7A3C11DF-A783-4344-A8EC-1C3D78A0901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6302045-D040-43F7-9CBF-8A1CDE33D658}" type="pres">
      <dgm:prSet presAssocID="{1AD652C2-F038-485D-A22F-362B96DC0C0C}" presName="sibTrans" presStyleLbl="sibTrans2D1" presStyleIdx="2" presStyleCnt="3"/>
      <dgm:spPr/>
      <dgm:t>
        <a:bodyPr/>
        <a:lstStyle/>
        <a:p>
          <a:endParaRPr lang="en-IE"/>
        </a:p>
      </dgm:t>
    </dgm:pt>
    <dgm:pt modelId="{C517C5BB-EA22-4FB8-81F8-AADF0978BC19}" type="pres">
      <dgm:prSet presAssocID="{1AD652C2-F038-485D-A22F-362B96DC0C0C}" presName="connectorText" presStyleLbl="sibTrans2D1" presStyleIdx="2" presStyleCnt="3"/>
      <dgm:spPr/>
      <dgm:t>
        <a:bodyPr/>
        <a:lstStyle/>
        <a:p>
          <a:endParaRPr lang="en-IE"/>
        </a:p>
      </dgm:t>
    </dgm:pt>
  </dgm:ptLst>
  <dgm:cxnLst>
    <dgm:cxn modelId="{40CACA42-3980-4E4B-BF24-CBD0151D3C35}" type="presOf" srcId="{3423C571-1507-44FB-88CB-C05E34A391BF}" destId="{52C71F73-69C0-423F-82F3-FB7B13ADB60A}" srcOrd="1" destOrd="0" presId="urn:microsoft.com/office/officeart/2005/8/layout/cycle7"/>
    <dgm:cxn modelId="{C0B35963-BF4D-4B7B-A143-F9AED7B20D7C}" srcId="{593AECDD-025F-44A9-A45C-06A4EC0A9B44}" destId="{629F6BE1-F738-4991-9BA3-56DCE8291830}" srcOrd="0" destOrd="0" parTransId="{39986AE9-4116-40F0-BD6B-3C61431BDE91}" sibTransId="{AE463530-718B-48EA-AFBB-F71A48F70246}"/>
    <dgm:cxn modelId="{1646D341-6AA7-4EC1-9A9B-45743453AFD5}" type="presOf" srcId="{593AECDD-025F-44A9-A45C-06A4EC0A9B44}" destId="{7C16AD29-D970-4D02-B8BB-1BADBB4ACF91}" srcOrd="0" destOrd="0" presId="urn:microsoft.com/office/officeart/2005/8/layout/cycle7"/>
    <dgm:cxn modelId="{238A9D3D-9AB9-4D19-B9B2-684DFA901421}" type="presOf" srcId="{AE463530-718B-48EA-AFBB-F71A48F70246}" destId="{EBD27812-B6C3-48BB-9E87-A783ADAAF127}" srcOrd="1" destOrd="0" presId="urn:microsoft.com/office/officeart/2005/8/layout/cycle7"/>
    <dgm:cxn modelId="{1C0BC82F-7E98-4C24-BF38-3F744E8C270D}" type="presOf" srcId="{98B6C9AE-3DF0-4D45-B88C-1D7744DBE8E5}" destId="{1AC1C349-EDCB-4FBF-B364-954F490E65BD}" srcOrd="0" destOrd="0" presId="urn:microsoft.com/office/officeart/2005/8/layout/cycle7"/>
    <dgm:cxn modelId="{9D2396C6-63C4-4008-8699-C3AACB2402B4}" type="presOf" srcId="{3423C571-1507-44FB-88CB-C05E34A391BF}" destId="{1CE3AE12-E127-43B0-BA50-B16C9F57BC06}" srcOrd="0" destOrd="0" presId="urn:microsoft.com/office/officeart/2005/8/layout/cycle7"/>
    <dgm:cxn modelId="{0F1D8DBD-C5CF-4D8A-86BD-C8FA5F966D91}" type="presOf" srcId="{1AD652C2-F038-485D-A22F-362B96DC0C0C}" destId="{C517C5BB-EA22-4FB8-81F8-AADF0978BC19}" srcOrd="1" destOrd="0" presId="urn:microsoft.com/office/officeart/2005/8/layout/cycle7"/>
    <dgm:cxn modelId="{906EF270-F096-4BDD-8763-A45DA162CD99}" type="presOf" srcId="{629F6BE1-F738-4991-9BA3-56DCE8291830}" destId="{47504632-F28D-4909-94BD-FEE5DC435818}" srcOrd="0" destOrd="0" presId="urn:microsoft.com/office/officeart/2005/8/layout/cycle7"/>
    <dgm:cxn modelId="{D5242955-844F-4837-9019-C159994920B8}" type="presOf" srcId="{AE463530-718B-48EA-AFBB-F71A48F70246}" destId="{034EB1D9-4667-4174-8D27-B16A2DF25C9B}" srcOrd="0" destOrd="0" presId="urn:microsoft.com/office/officeart/2005/8/layout/cycle7"/>
    <dgm:cxn modelId="{DCDA357F-5899-4825-AC1E-20CD1B958E60}" type="presOf" srcId="{7A3C11DF-A783-4344-A8EC-1C3D78A09017}" destId="{4FD9FCFB-0595-49D7-BFBC-69DF604437AD}" srcOrd="0" destOrd="0" presId="urn:microsoft.com/office/officeart/2005/8/layout/cycle7"/>
    <dgm:cxn modelId="{FC1DABAC-416F-48DE-BAB0-B310205FCD7C}" srcId="{593AECDD-025F-44A9-A45C-06A4EC0A9B44}" destId="{7A3C11DF-A783-4344-A8EC-1C3D78A09017}" srcOrd="2" destOrd="0" parTransId="{7B1A5D16-1AE3-4CD6-B898-A72C4D94558D}" sibTransId="{1AD652C2-F038-485D-A22F-362B96DC0C0C}"/>
    <dgm:cxn modelId="{043377BE-F207-4717-B882-F8116AA3B688}" srcId="{593AECDD-025F-44A9-A45C-06A4EC0A9B44}" destId="{98B6C9AE-3DF0-4D45-B88C-1D7744DBE8E5}" srcOrd="1" destOrd="0" parTransId="{1F51F76E-9FE1-40C4-92F9-E29B6E023578}" sibTransId="{3423C571-1507-44FB-88CB-C05E34A391BF}"/>
    <dgm:cxn modelId="{1036017E-C60A-4B7D-AE57-73709748101F}" type="presOf" srcId="{1AD652C2-F038-485D-A22F-362B96DC0C0C}" destId="{46302045-D040-43F7-9CBF-8A1CDE33D658}" srcOrd="0" destOrd="0" presId="urn:microsoft.com/office/officeart/2005/8/layout/cycle7"/>
    <dgm:cxn modelId="{945B51CA-E0BA-4C71-8DE9-45E9D9F17448}" type="presParOf" srcId="{7C16AD29-D970-4D02-B8BB-1BADBB4ACF91}" destId="{47504632-F28D-4909-94BD-FEE5DC435818}" srcOrd="0" destOrd="0" presId="urn:microsoft.com/office/officeart/2005/8/layout/cycle7"/>
    <dgm:cxn modelId="{9DC045FE-980B-4374-B196-D4BC4649DE56}" type="presParOf" srcId="{7C16AD29-D970-4D02-B8BB-1BADBB4ACF91}" destId="{034EB1D9-4667-4174-8D27-B16A2DF25C9B}" srcOrd="1" destOrd="0" presId="urn:microsoft.com/office/officeart/2005/8/layout/cycle7"/>
    <dgm:cxn modelId="{2E6F1C4E-3815-4312-9AA3-5EC599BCBFC3}" type="presParOf" srcId="{034EB1D9-4667-4174-8D27-B16A2DF25C9B}" destId="{EBD27812-B6C3-48BB-9E87-A783ADAAF127}" srcOrd="0" destOrd="0" presId="urn:microsoft.com/office/officeart/2005/8/layout/cycle7"/>
    <dgm:cxn modelId="{074E9501-E069-4A5F-82FA-BB6CB7694E28}" type="presParOf" srcId="{7C16AD29-D970-4D02-B8BB-1BADBB4ACF91}" destId="{1AC1C349-EDCB-4FBF-B364-954F490E65BD}" srcOrd="2" destOrd="0" presId="urn:microsoft.com/office/officeart/2005/8/layout/cycle7"/>
    <dgm:cxn modelId="{DC789F64-D34C-49D8-A035-C60DF1451296}" type="presParOf" srcId="{7C16AD29-D970-4D02-B8BB-1BADBB4ACF91}" destId="{1CE3AE12-E127-43B0-BA50-B16C9F57BC06}" srcOrd="3" destOrd="0" presId="urn:microsoft.com/office/officeart/2005/8/layout/cycle7"/>
    <dgm:cxn modelId="{7456929D-EB9F-4550-BEC2-AC7B67AB1384}" type="presParOf" srcId="{1CE3AE12-E127-43B0-BA50-B16C9F57BC06}" destId="{52C71F73-69C0-423F-82F3-FB7B13ADB60A}" srcOrd="0" destOrd="0" presId="urn:microsoft.com/office/officeart/2005/8/layout/cycle7"/>
    <dgm:cxn modelId="{34408BDF-7FC5-4961-824B-DCA8788D6927}" type="presParOf" srcId="{7C16AD29-D970-4D02-B8BB-1BADBB4ACF91}" destId="{4FD9FCFB-0595-49D7-BFBC-69DF604437AD}" srcOrd="4" destOrd="0" presId="urn:microsoft.com/office/officeart/2005/8/layout/cycle7"/>
    <dgm:cxn modelId="{57450624-FF29-4A46-A092-D24F34AE7D53}" type="presParOf" srcId="{7C16AD29-D970-4D02-B8BB-1BADBB4ACF91}" destId="{46302045-D040-43F7-9CBF-8A1CDE33D658}" srcOrd="5" destOrd="0" presId="urn:microsoft.com/office/officeart/2005/8/layout/cycle7"/>
    <dgm:cxn modelId="{CF1CB27B-56C3-4EB8-90D4-573B6E5E66AC}" type="presParOf" srcId="{46302045-D040-43F7-9CBF-8A1CDE33D658}" destId="{C517C5BB-EA22-4FB8-81F8-AADF0978BC1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5A69DD-1164-4B73-A74D-374E509B460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05FF5134-FBA7-4021-91A4-4CDFDCD13420}">
      <dgm:prSet phldrT="[Text]" custT="1"/>
      <dgm:spPr/>
      <dgm:t>
        <a:bodyPr/>
        <a:lstStyle/>
        <a:p>
          <a:r>
            <a:rPr lang="en-IE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SALES CALL ON STEROIDS</a:t>
          </a:r>
          <a:endParaRPr lang="en-IE" sz="3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C3E0E70-B453-4634-B3BD-574D4B072994}" type="parTrans" cxnId="{421DFAAD-85CA-463C-802E-973F7F0530E7}">
      <dgm:prSet/>
      <dgm:spPr/>
      <dgm:t>
        <a:bodyPr/>
        <a:lstStyle/>
        <a:p>
          <a:endParaRPr lang="en-IE"/>
        </a:p>
      </dgm:t>
    </dgm:pt>
    <dgm:pt modelId="{BD088B40-342B-48CB-A835-FF5AA6D34E85}" type="sibTrans" cxnId="{421DFAAD-85CA-463C-802E-973F7F0530E7}">
      <dgm:prSet/>
      <dgm:spPr/>
      <dgm:t>
        <a:bodyPr/>
        <a:lstStyle/>
        <a:p>
          <a:endParaRPr lang="en-IE"/>
        </a:p>
      </dgm:t>
    </dgm:pt>
    <dgm:pt modelId="{8E3476B2-B937-4841-B5CB-F874BF8BCD9C}" type="pres">
      <dgm:prSet presAssocID="{CF5A69DD-1164-4B73-A74D-374E509B460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729ACD6A-5CB7-463F-8376-58F0041EE920}" type="pres">
      <dgm:prSet presAssocID="{05FF5134-FBA7-4021-91A4-4CDFDCD13420}" presName="node" presStyleLbl="node1" presStyleIdx="0" presStyleCnt="1" custScaleX="68512" custScaleY="7481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421DFAAD-85CA-463C-802E-973F7F0530E7}" srcId="{CF5A69DD-1164-4B73-A74D-374E509B460E}" destId="{05FF5134-FBA7-4021-91A4-4CDFDCD13420}" srcOrd="0" destOrd="0" parTransId="{BC3E0E70-B453-4634-B3BD-574D4B072994}" sibTransId="{BD088B40-342B-48CB-A835-FF5AA6D34E85}"/>
    <dgm:cxn modelId="{9E1D1123-0618-4B40-BB8B-8B1D1752FA22}" type="presOf" srcId="{05FF5134-FBA7-4021-91A4-4CDFDCD13420}" destId="{729ACD6A-5CB7-463F-8376-58F0041EE920}" srcOrd="0" destOrd="0" presId="urn:microsoft.com/office/officeart/2005/8/layout/default"/>
    <dgm:cxn modelId="{4AA6D2D8-EB31-4847-B47B-ADC35DB81AB9}" type="presOf" srcId="{CF5A69DD-1164-4B73-A74D-374E509B460E}" destId="{8E3476B2-B937-4841-B5CB-F874BF8BCD9C}" srcOrd="0" destOrd="0" presId="urn:microsoft.com/office/officeart/2005/8/layout/default"/>
    <dgm:cxn modelId="{3F795DCF-65A8-46C9-82DE-686CA81F6F48}" type="presParOf" srcId="{8E3476B2-B937-4841-B5CB-F874BF8BCD9C}" destId="{729ACD6A-5CB7-463F-8376-58F0041EE9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201BD5-3873-46E2-BD9F-DE660D69A33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402AE09B-E9A7-49E3-BDA9-06772FC593BD}">
      <dgm:prSet phldrT="[Text]" custT="1"/>
      <dgm:spPr/>
      <dgm:t>
        <a:bodyPr/>
        <a:lstStyle/>
        <a:p>
          <a:r>
            <a:rPr lang="en-IE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FOCUS ON POSSIBILITIES</a:t>
          </a:r>
          <a:endParaRPr lang="en-IE" sz="3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F4FF769-73C2-4601-A45D-104CB74DC9DE}" type="parTrans" cxnId="{698606CB-6D2A-4EA0-BFA2-29B25532762E}">
      <dgm:prSet/>
      <dgm:spPr/>
      <dgm:t>
        <a:bodyPr/>
        <a:lstStyle/>
        <a:p>
          <a:endParaRPr lang="en-IE"/>
        </a:p>
      </dgm:t>
    </dgm:pt>
    <dgm:pt modelId="{0D622C1F-94AA-405D-B328-08619D92C915}" type="sibTrans" cxnId="{698606CB-6D2A-4EA0-BFA2-29B25532762E}">
      <dgm:prSet/>
      <dgm:spPr/>
      <dgm:t>
        <a:bodyPr/>
        <a:lstStyle/>
        <a:p>
          <a:endParaRPr lang="en-IE"/>
        </a:p>
      </dgm:t>
    </dgm:pt>
    <dgm:pt modelId="{4B7D51D3-43BD-421B-A60F-CA1536B220CC}" type="pres">
      <dgm:prSet presAssocID="{F2201BD5-3873-46E2-BD9F-DE660D69A33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62E67FCC-D943-4B94-BD8F-E5F30D126DEB}" type="pres">
      <dgm:prSet presAssocID="{402AE09B-E9A7-49E3-BDA9-06772FC593BD}" presName="node" presStyleLbl="node1" presStyleIdx="0" presStyleCnt="1" custScaleX="80324" custScaleY="4331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3512B936-EA93-40E9-BC63-4500E56FBFB9}" type="presOf" srcId="{F2201BD5-3873-46E2-BD9F-DE660D69A331}" destId="{4B7D51D3-43BD-421B-A60F-CA1536B220CC}" srcOrd="0" destOrd="0" presId="urn:microsoft.com/office/officeart/2005/8/layout/default"/>
    <dgm:cxn modelId="{698606CB-6D2A-4EA0-BFA2-29B25532762E}" srcId="{F2201BD5-3873-46E2-BD9F-DE660D69A331}" destId="{402AE09B-E9A7-49E3-BDA9-06772FC593BD}" srcOrd="0" destOrd="0" parTransId="{CF4FF769-73C2-4601-A45D-104CB74DC9DE}" sibTransId="{0D622C1F-94AA-405D-B328-08619D92C915}"/>
    <dgm:cxn modelId="{8C2D9178-ADBD-4195-AF99-6CE1DF20F648}" type="presOf" srcId="{402AE09B-E9A7-49E3-BDA9-06772FC593BD}" destId="{62E67FCC-D943-4B94-BD8F-E5F30D126DEB}" srcOrd="0" destOrd="0" presId="urn:microsoft.com/office/officeart/2005/8/layout/default"/>
    <dgm:cxn modelId="{D778D03C-C1EC-4935-B647-5BC6628AD62A}" type="presParOf" srcId="{4B7D51D3-43BD-421B-A60F-CA1536B220CC}" destId="{62E67FCC-D943-4B94-BD8F-E5F30D126DEB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9DDD52-F880-4C42-B0B2-8F78A93082A9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36EDEAC0-58DC-422B-89EE-E2856F784FBF}">
      <dgm:prSet phldrT="[Text]"/>
      <dgm:spPr/>
      <dgm:t>
        <a:bodyPr/>
        <a:lstStyle/>
        <a:p>
          <a:r>
            <a:rPr lang="en-I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UNIQUE EXPERIENCES</a:t>
          </a:r>
          <a:endParaRPr lang="en-IE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CA34D3F-FCFB-4660-A72B-3A484E9A8DD3}" type="parTrans" cxnId="{6A192F37-28B2-4C95-9BE4-A9135687C9B9}">
      <dgm:prSet/>
      <dgm:spPr/>
      <dgm:t>
        <a:bodyPr/>
        <a:lstStyle/>
        <a:p>
          <a:endParaRPr lang="en-IE"/>
        </a:p>
      </dgm:t>
    </dgm:pt>
    <dgm:pt modelId="{3F1CB595-9F49-4A31-A80A-36BB4B8BD859}" type="sibTrans" cxnId="{6A192F37-28B2-4C95-9BE4-A9135687C9B9}">
      <dgm:prSet/>
      <dgm:spPr/>
      <dgm:t>
        <a:bodyPr/>
        <a:lstStyle/>
        <a:p>
          <a:endParaRPr lang="en-IE"/>
        </a:p>
      </dgm:t>
    </dgm:pt>
    <dgm:pt modelId="{C2F9DBC0-BF95-49C4-A396-701A7854ABC9}">
      <dgm:prSet phldrT="[Text]" custT="1"/>
      <dgm:spPr/>
      <dgm:t>
        <a:bodyPr/>
        <a:lstStyle/>
        <a:p>
          <a:r>
            <a:rPr lang="en-IE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?</a:t>
          </a:r>
          <a:endParaRPr lang="en-IE" sz="28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2615EB6-7841-42A3-B7EA-FE2E73EF09EC}" type="parTrans" cxnId="{DC74E2D4-BADF-4C44-90A4-375B5A37CB43}">
      <dgm:prSet/>
      <dgm:spPr/>
      <dgm:t>
        <a:bodyPr/>
        <a:lstStyle/>
        <a:p>
          <a:endParaRPr lang="en-IE"/>
        </a:p>
      </dgm:t>
    </dgm:pt>
    <dgm:pt modelId="{5E744983-945E-498E-ADD1-ECE9C0A3836C}" type="sibTrans" cxnId="{DC74E2D4-BADF-4C44-90A4-375B5A37CB43}">
      <dgm:prSet/>
      <dgm:spPr/>
      <dgm:t>
        <a:bodyPr/>
        <a:lstStyle/>
        <a:p>
          <a:endParaRPr lang="en-IE"/>
        </a:p>
      </dgm:t>
    </dgm:pt>
    <dgm:pt modelId="{285FC9FB-C922-4962-B4F3-BFF4F45F8B8A}">
      <dgm:prSet phldrT="[Text]" custT="1"/>
      <dgm:spPr/>
      <dgm:t>
        <a:bodyPr/>
        <a:lstStyle/>
        <a:p>
          <a:r>
            <a:rPr lang="en-IE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?</a:t>
          </a:r>
          <a:endParaRPr lang="en-IE" sz="28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E2D7E15-84AF-4C72-AD39-89144E4F4417}" type="parTrans" cxnId="{CE4A98EA-E7B2-4800-BA23-F28CE4AFC780}">
      <dgm:prSet/>
      <dgm:spPr/>
      <dgm:t>
        <a:bodyPr/>
        <a:lstStyle/>
        <a:p>
          <a:endParaRPr lang="en-IE"/>
        </a:p>
      </dgm:t>
    </dgm:pt>
    <dgm:pt modelId="{3F1DB55D-D513-415F-807B-E146A743CD4E}" type="sibTrans" cxnId="{CE4A98EA-E7B2-4800-BA23-F28CE4AFC780}">
      <dgm:prSet/>
      <dgm:spPr/>
      <dgm:t>
        <a:bodyPr/>
        <a:lstStyle/>
        <a:p>
          <a:endParaRPr lang="en-IE"/>
        </a:p>
      </dgm:t>
    </dgm:pt>
    <dgm:pt modelId="{1B28CF3A-C52D-412E-821B-02E91A598E8D}">
      <dgm:prSet phldrT="[Text]" custT="1"/>
      <dgm:spPr/>
      <dgm:t>
        <a:bodyPr/>
        <a:lstStyle/>
        <a:p>
          <a:r>
            <a:rPr lang="en-IE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?</a:t>
          </a:r>
          <a:endParaRPr lang="en-IE" sz="28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BA81D5C-C30B-4833-8E08-0E2045BA4D27}" type="parTrans" cxnId="{2BCEDACA-DCF9-425A-A547-AFD971E6FF11}">
      <dgm:prSet/>
      <dgm:spPr/>
      <dgm:t>
        <a:bodyPr/>
        <a:lstStyle/>
        <a:p>
          <a:endParaRPr lang="en-IE"/>
        </a:p>
      </dgm:t>
    </dgm:pt>
    <dgm:pt modelId="{8255AFF5-765E-4EC4-8E42-EFFFB9E6CAEA}" type="sibTrans" cxnId="{2BCEDACA-DCF9-425A-A547-AFD971E6FF11}">
      <dgm:prSet/>
      <dgm:spPr/>
      <dgm:t>
        <a:bodyPr/>
        <a:lstStyle/>
        <a:p>
          <a:endParaRPr lang="en-IE"/>
        </a:p>
      </dgm:t>
    </dgm:pt>
    <dgm:pt modelId="{57ADD345-667B-4158-B28A-EC3D89FCC17A}">
      <dgm:prSet phldrT="[Text]" custT="1"/>
      <dgm:spPr/>
      <dgm:t>
        <a:bodyPr/>
        <a:lstStyle/>
        <a:p>
          <a:r>
            <a:rPr lang="en-IE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?</a:t>
          </a:r>
          <a:endParaRPr lang="en-IE" sz="28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6854752-6E85-4CE9-8380-045737A77786}" type="parTrans" cxnId="{2E5C24AE-03B6-45AA-A175-AFAD97FABBE8}">
      <dgm:prSet/>
      <dgm:spPr/>
      <dgm:t>
        <a:bodyPr/>
        <a:lstStyle/>
        <a:p>
          <a:endParaRPr lang="en-IE"/>
        </a:p>
      </dgm:t>
    </dgm:pt>
    <dgm:pt modelId="{504472D4-80BE-45D0-8718-BE2844AD2018}" type="sibTrans" cxnId="{2E5C24AE-03B6-45AA-A175-AFAD97FABBE8}">
      <dgm:prSet/>
      <dgm:spPr/>
      <dgm:t>
        <a:bodyPr/>
        <a:lstStyle/>
        <a:p>
          <a:endParaRPr lang="en-IE"/>
        </a:p>
      </dgm:t>
    </dgm:pt>
    <dgm:pt modelId="{DCBF2EAF-9467-4FF8-8EB7-7BA209BC95EF}" type="pres">
      <dgm:prSet presAssocID="{819DDD52-F880-4C42-B0B2-8F78A93082A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B7D5BEE-E443-43FA-A103-579FEE42E864}" type="pres">
      <dgm:prSet presAssocID="{819DDD52-F880-4C42-B0B2-8F78A93082A9}" presName="matrix" presStyleCnt="0"/>
      <dgm:spPr/>
    </dgm:pt>
    <dgm:pt modelId="{1ADBFF9B-E17D-4954-8665-0B8C8B9E1E69}" type="pres">
      <dgm:prSet presAssocID="{819DDD52-F880-4C42-B0B2-8F78A93082A9}" presName="tile1" presStyleLbl="node1" presStyleIdx="0" presStyleCnt="4"/>
      <dgm:spPr/>
      <dgm:t>
        <a:bodyPr/>
        <a:lstStyle/>
        <a:p>
          <a:endParaRPr lang="en-GB"/>
        </a:p>
      </dgm:t>
    </dgm:pt>
    <dgm:pt modelId="{BCD82636-8D13-4D2B-B4A4-14BC7BDF75EA}" type="pres">
      <dgm:prSet presAssocID="{819DDD52-F880-4C42-B0B2-8F78A93082A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59F2C1-646A-4B91-8AD5-38112727527F}" type="pres">
      <dgm:prSet presAssocID="{819DDD52-F880-4C42-B0B2-8F78A93082A9}" presName="tile2" presStyleLbl="node1" presStyleIdx="1" presStyleCnt="4"/>
      <dgm:spPr/>
      <dgm:t>
        <a:bodyPr/>
        <a:lstStyle/>
        <a:p>
          <a:endParaRPr lang="en-GB"/>
        </a:p>
      </dgm:t>
    </dgm:pt>
    <dgm:pt modelId="{16F5126A-8CDD-4A53-9021-76B6C18D2259}" type="pres">
      <dgm:prSet presAssocID="{819DDD52-F880-4C42-B0B2-8F78A93082A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477220-1B0B-4E94-8A76-1094E48FCB88}" type="pres">
      <dgm:prSet presAssocID="{819DDD52-F880-4C42-B0B2-8F78A93082A9}" presName="tile3" presStyleLbl="node1" presStyleIdx="2" presStyleCnt="4"/>
      <dgm:spPr/>
      <dgm:t>
        <a:bodyPr/>
        <a:lstStyle/>
        <a:p>
          <a:endParaRPr lang="en-GB"/>
        </a:p>
      </dgm:t>
    </dgm:pt>
    <dgm:pt modelId="{13E7B25B-AC49-48BB-9834-D8B23228B549}" type="pres">
      <dgm:prSet presAssocID="{819DDD52-F880-4C42-B0B2-8F78A93082A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03A218-C6EE-44E7-9AEE-BED98E5A3F85}" type="pres">
      <dgm:prSet presAssocID="{819DDD52-F880-4C42-B0B2-8F78A93082A9}" presName="tile4" presStyleLbl="node1" presStyleIdx="3" presStyleCnt="4"/>
      <dgm:spPr/>
      <dgm:t>
        <a:bodyPr/>
        <a:lstStyle/>
        <a:p>
          <a:endParaRPr lang="en-GB"/>
        </a:p>
      </dgm:t>
    </dgm:pt>
    <dgm:pt modelId="{9F64E41F-6584-41E9-863C-05F67D1B74D6}" type="pres">
      <dgm:prSet presAssocID="{819DDD52-F880-4C42-B0B2-8F78A93082A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98D381-431E-4F47-BC4F-2FA388FA8E6C}" type="pres">
      <dgm:prSet presAssocID="{819DDD52-F880-4C42-B0B2-8F78A93082A9}" presName="centerTile" presStyleLbl="fgShp" presStyleIdx="0" presStyleCnt="1" custScaleX="131641" custScaleY="155903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ABE07D7A-D6F8-4699-9C3A-1A6879FFA3DF}" type="presOf" srcId="{285FC9FB-C922-4962-B4F3-BFF4F45F8B8A}" destId="{A759F2C1-646A-4B91-8AD5-38112727527F}" srcOrd="0" destOrd="0" presId="urn:microsoft.com/office/officeart/2005/8/layout/matrix1"/>
    <dgm:cxn modelId="{1E062E8B-CDF6-4EAC-B3A7-C1C64EE640C5}" type="presOf" srcId="{285FC9FB-C922-4962-B4F3-BFF4F45F8B8A}" destId="{16F5126A-8CDD-4A53-9021-76B6C18D2259}" srcOrd="1" destOrd="0" presId="urn:microsoft.com/office/officeart/2005/8/layout/matrix1"/>
    <dgm:cxn modelId="{C18C80D8-685F-4F28-96A6-F422756EEAAD}" type="presOf" srcId="{57ADD345-667B-4158-B28A-EC3D89FCC17A}" destId="{3503A218-C6EE-44E7-9AEE-BED98E5A3F85}" srcOrd="0" destOrd="0" presId="urn:microsoft.com/office/officeart/2005/8/layout/matrix1"/>
    <dgm:cxn modelId="{96033996-A7E0-4716-83AA-B9B7BA8B7A00}" type="presOf" srcId="{C2F9DBC0-BF95-49C4-A396-701A7854ABC9}" destId="{1ADBFF9B-E17D-4954-8665-0B8C8B9E1E69}" srcOrd="0" destOrd="0" presId="urn:microsoft.com/office/officeart/2005/8/layout/matrix1"/>
    <dgm:cxn modelId="{DB318498-D1AA-48A8-B92B-E34B62DC8D8E}" type="presOf" srcId="{1B28CF3A-C52D-412E-821B-02E91A598E8D}" destId="{9D477220-1B0B-4E94-8A76-1094E48FCB88}" srcOrd="0" destOrd="0" presId="urn:microsoft.com/office/officeart/2005/8/layout/matrix1"/>
    <dgm:cxn modelId="{DC74E2D4-BADF-4C44-90A4-375B5A37CB43}" srcId="{36EDEAC0-58DC-422B-89EE-E2856F784FBF}" destId="{C2F9DBC0-BF95-49C4-A396-701A7854ABC9}" srcOrd="0" destOrd="0" parTransId="{A2615EB6-7841-42A3-B7EA-FE2E73EF09EC}" sibTransId="{5E744983-945E-498E-ADD1-ECE9C0A3836C}"/>
    <dgm:cxn modelId="{8B5317EC-7A6C-4049-BAE0-D8C6992682D4}" type="presOf" srcId="{1B28CF3A-C52D-412E-821B-02E91A598E8D}" destId="{13E7B25B-AC49-48BB-9834-D8B23228B549}" srcOrd="1" destOrd="0" presId="urn:microsoft.com/office/officeart/2005/8/layout/matrix1"/>
    <dgm:cxn modelId="{2E5C24AE-03B6-45AA-A175-AFAD97FABBE8}" srcId="{36EDEAC0-58DC-422B-89EE-E2856F784FBF}" destId="{57ADD345-667B-4158-B28A-EC3D89FCC17A}" srcOrd="3" destOrd="0" parTransId="{C6854752-6E85-4CE9-8380-045737A77786}" sibTransId="{504472D4-80BE-45D0-8718-BE2844AD2018}"/>
    <dgm:cxn modelId="{F37C2F68-E1BC-47A6-A05B-6ADF579D27FD}" type="presOf" srcId="{57ADD345-667B-4158-B28A-EC3D89FCC17A}" destId="{9F64E41F-6584-41E9-863C-05F67D1B74D6}" srcOrd="1" destOrd="0" presId="urn:microsoft.com/office/officeart/2005/8/layout/matrix1"/>
    <dgm:cxn modelId="{6A192F37-28B2-4C95-9BE4-A9135687C9B9}" srcId="{819DDD52-F880-4C42-B0B2-8F78A93082A9}" destId="{36EDEAC0-58DC-422B-89EE-E2856F784FBF}" srcOrd="0" destOrd="0" parTransId="{1CA34D3F-FCFB-4660-A72B-3A484E9A8DD3}" sibTransId="{3F1CB595-9F49-4A31-A80A-36BB4B8BD859}"/>
    <dgm:cxn modelId="{2BCEDACA-DCF9-425A-A547-AFD971E6FF11}" srcId="{36EDEAC0-58DC-422B-89EE-E2856F784FBF}" destId="{1B28CF3A-C52D-412E-821B-02E91A598E8D}" srcOrd="2" destOrd="0" parTransId="{EBA81D5C-C30B-4833-8E08-0E2045BA4D27}" sibTransId="{8255AFF5-765E-4EC4-8E42-EFFFB9E6CAEA}"/>
    <dgm:cxn modelId="{66D7A870-B1CE-4E95-B4E1-B5E73669F534}" type="presOf" srcId="{36EDEAC0-58DC-422B-89EE-E2856F784FBF}" destId="{1898D381-431E-4F47-BC4F-2FA388FA8E6C}" srcOrd="0" destOrd="0" presId="urn:microsoft.com/office/officeart/2005/8/layout/matrix1"/>
    <dgm:cxn modelId="{CE4A98EA-E7B2-4800-BA23-F28CE4AFC780}" srcId="{36EDEAC0-58DC-422B-89EE-E2856F784FBF}" destId="{285FC9FB-C922-4962-B4F3-BFF4F45F8B8A}" srcOrd="1" destOrd="0" parTransId="{3E2D7E15-84AF-4C72-AD39-89144E4F4417}" sibTransId="{3F1DB55D-D513-415F-807B-E146A743CD4E}"/>
    <dgm:cxn modelId="{23C9BFF3-3409-4AC8-94EE-0877F495D305}" type="presOf" srcId="{C2F9DBC0-BF95-49C4-A396-701A7854ABC9}" destId="{BCD82636-8D13-4D2B-B4A4-14BC7BDF75EA}" srcOrd="1" destOrd="0" presId="urn:microsoft.com/office/officeart/2005/8/layout/matrix1"/>
    <dgm:cxn modelId="{946021DC-FFD3-47F0-B071-FD1E2289AD7E}" type="presOf" srcId="{819DDD52-F880-4C42-B0B2-8F78A93082A9}" destId="{DCBF2EAF-9467-4FF8-8EB7-7BA209BC95EF}" srcOrd="0" destOrd="0" presId="urn:microsoft.com/office/officeart/2005/8/layout/matrix1"/>
    <dgm:cxn modelId="{0CBED7CF-181F-4C83-9966-6A8A9BA8944B}" type="presParOf" srcId="{DCBF2EAF-9467-4FF8-8EB7-7BA209BC95EF}" destId="{9B7D5BEE-E443-43FA-A103-579FEE42E864}" srcOrd="0" destOrd="0" presId="urn:microsoft.com/office/officeart/2005/8/layout/matrix1"/>
    <dgm:cxn modelId="{5DA2CAF6-1EFB-4C54-B8C4-CDF4D997244E}" type="presParOf" srcId="{9B7D5BEE-E443-43FA-A103-579FEE42E864}" destId="{1ADBFF9B-E17D-4954-8665-0B8C8B9E1E69}" srcOrd="0" destOrd="0" presId="urn:microsoft.com/office/officeart/2005/8/layout/matrix1"/>
    <dgm:cxn modelId="{413FD5C7-77FD-4A0E-8BD6-FF7091DB237A}" type="presParOf" srcId="{9B7D5BEE-E443-43FA-A103-579FEE42E864}" destId="{BCD82636-8D13-4D2B-B4A4-14BC7BDF75EA}" srcOrd="1" destOrd="0" presId="urn:microsoft.com/office/officeart/2005/8/layout/matrix1"/>
    <dgm:cxn modelId="{2F2BF3A8-C622-466B-9FA8-6FA6ED3BF766}" type="presParOf" srcId="{9B7D5BEE-E443-43FA-A103-579FEE42E864}" destId="{A759F2C1-646A-4B91-8AD5-38112727527F}" srcOrd="2" destOrd="0" presId="urn:microsoft.com/office/officeart/2005/8/layout/matrix1"/>
    <dgm:cxn modelId="{0BD7D55A-6BC3-44D9-BA74-0CFA0D308C23}" type="presParOf" srcId="{9B7D5BEE-E443-43FA-A103-579FEE42E864}" destId="{16F5126A-8CDD-4A53-9021-76B6C18D2259}" srcOrd="3" destOrd="0" presId="urn:microsoft.com/office/officeart/2005/8/layout/matrix1"/>
    <dgm:cxn modelId="{B69E7091-5AB2-4279-AC4A-8FFA521F658A}" type="presParOf" srcId="{9B7D5BEE-E443-43FA-A103-579FEE42E864}" destId="{9D477220-1B0B-4E94-8A76-1094E48FCB88}" srcOrd="4" destOrd="0" presId="urn:microsoft.com/office/officeart/2005/8/layout/matrix1"/>
    <dgm:cxn modelId="{BE7D7FDB-8B8B-46CB-96E0-F5B4AD4444D3}" type="presParOf" srcId="{9B7D5BEE-E443-43FA-A103-579FEE42E864}" destId="{13E7B25B-AC49-48BB-9834-D8B23228B549}" srcOrd="5" destOrd="0" presId="urn:microsoft.com/office/officeart/2005/8/layout/matrix1"/>
    <dgm:cxn modelId="{1F101CCE-EAF1-41BD-888A-C43A48C76EB1}" type="presParOf" srcId="{9B7D5BEE-E443-43FA-A103-579FEE42E864}" destId="{3503A218-C6EE-44E7-9AEE-BED98E5A3F85}" srcOrd="6" destOrd="0" presId="urn:microsoft.com/office/officeart/2005/8/layout/matrix1"/>
    <dgm:cxn modelId="{EB57F730-21C9-41BF-9B1F-56DF6628A38B}" type="presParOf" srcId="{9B7D5BEE-E443-43FA-A103-579FEE42E864}" destId="{9F64E41F-6584-41E9-863C-05F67D1B74D6}" srcOrd="7" destOrd="0" presId="urn:microsoft.com/office/officeart/2005/8/layout/matrix1"/>
    <dgm:cxn modelId="{70C78776-D7BC-4DAC-B8B9-2FBCFD3148AC}" type="presParOf" srcId="{DCBF2EAF-9467-4FF8-8EB7-7BA209BC95EF}" destId="{1898D381-431E-4F47-BC4F-2FA388FA8E6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5759ED-DC61-4C08-9474-3229ADA9E559}">
      <dsp:nvSpPr>
        <dsp:cNvPr id="0" name=""/>
        <dsp:cNvSpPr/>
      </dsp:nvSpPr>
      <dsp:spPr>
        <a:xfrm>
          <a:off x="815736" y="807856"/>
          <a:ext cx="4464527" cy="2448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SITE INSPECTION</a:t>
          </a:r>
          <a:endParaRPr lang="en-IE" sz="3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815736" y="807856"/>
        <a:ext cx="4464527" cy="24482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5759ED-DC61-4C08-9474-3229ADA9E559}">
      <dsp:nvSpPr>
        <dsp:cNvPr id="0" name=""/>
        <dsp:cNvSpPr/>
      </dsp:nvSpPr>
      <dsp:spPr>
        <a:xfrm>
          <a:off x="1319800" y="921438"/>
          <a:ext cx="3648758" cy="24787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BUSINESS TOURISM V LEISURE</a:t>
          </a:r>
          <a:endParaRPr lang="en-IE" sz="3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319800" y="921438"/>
        <a:ext cx="3648758" cy="24787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67FCC-D943-4B94-BD8F-E5F30D126DEB}">
      <dsp:nvSpPr>
        <dsp:cNvPr id="0" name=""/>
        <dsp:cNvSpPr/>
      </dsp:nvSpPr>
      <dsp:spPr>
        <a:xfrm>
          <a:off x="599724" y="1239910"/>
          <a:ext cx="4896551" cy="15841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FOCUS ON POSSIBILITIES</a:t>
          </a:r>
          <a:endParaRPr lang="en-IE" sz="32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99724" y="1239910"/>
        <a:ext cx="4896551" cy="15841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BFF9B-E17D-4954-8665-0B8C8B9E1E69}">
      <dsp:nvSpPr>
        <dsp:cNvPr id="0" name=""/>
        <dsp:cNvSpPr/>
      </dsp:nvSpPr>
      <dsp:spPr>
        <a:xfrm rot="16200000">
          <a:off x="484081" y="-484081"/>
          <a:ext cx="1887984" cy="285614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?</a:t>
          </a:r>
          <a:endParaRPr lang="en-IE" sz="2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5400000">
        <a:off x="-1" y="1"/>
        <a:ext cx="2856148" cy="1415988"/>
      </dsp:txXfrm>
    </dsp:sp>
    <dsp:sp modelId="{A759F2C1-646A-4B91-8AD5-38112727527F}">
      <dsp:nvSpPr>
        <dsp:cNvPr id="0" name=""/>
        <dsp:cNvSpPr/>
      </dsp:nvSpPr>
      <dsp:spPr>
        <a:xfrm>
          <a:off x="2856148" y="0"/>
          <a:ext cx="2856148" cy="188798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?</a:t>
          </a:r>
          <a:endParaRPr lang="en-IE" sz="2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856148" y="0"/>
        <a:ext cx="2856148" cy="1415988"/>
      </dsp:txXfrm>
    </dsp:sp>
    <dsp:sp modelId="{9D477220-1B0B-4E94-8A76-1094E48FCB88}">
      <dsp:nvSpPr>
        <dsp:cNvPr id="0" name=""/>
        <dsp:cNvSpPr/>
      </dsp:nvSpPr>
      <dsp:spPr>
        <a:xfrm rot="10800000">
          <a:off x="0" y="1887984"/>
          <a:ext cx="2856148" cy="188798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?</a:t>
          </a:r>
          <a:endParaRPr lang="en-IE" sz="2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10800000">
        <a:off x="0" y="2359980"/>
        <a:ext cx="2856148" cy="1415988"/>
      </dsp:txXfrm>
    </dsp:sp>
    <dsp:sp modelId="{3503A218-C6EE-44E7-9AEE-BED98E5A3F85}">
      <dsp:nvSpPr>
        <dsp:cNvPr id="0" name=""/>
        <dsp:cNvSpPr/>
      </dsp:nvSpPr>
      <dsp:spPr>
        <a:xfrm rot="5400000">
          <a:off x="3340230" y="1403902"/>
          <a:ext cx="1887984" cy="285614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?</a:t>
          </a:r>
          <a:endParaRPr lang="en-IE" sz="2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2856148" y="2359980"/>
        <a:ext cx="2856148" cy="1415988"/>
      </dsp:txXfrm>
    </dsp:sp>
    <dsp:sp modelId="{1898D381-431E-4F47-BC4F-2FA388FA8E6C}">
      <dsp:nvSpPr>
        <dsp:cNvPr id="0" name=""/>
        <dsp:cNvSpPr/>
      </dsp:nvSpPr>
      <dsp:spPr>
        <a:xfrm>
          <a:off x="1728189" y="1152128"/>
          <a:ext cx="2255917" cy="147171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1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UNIQUE EXPERIENCES</a:t>
          </a:r>
          <a:endParaRPr lang="en-IE" sz="21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800032" y="1223971"/>
        <a:ext cx="2112231" cy="1328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C4736-A6D3-4020-A368-7DA9DFCFB9B8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ACC36-6381-4DBD-ACC0-915D11F2522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0044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9879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21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22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23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24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25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26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27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28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29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30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31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32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33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34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35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36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37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38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39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40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41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42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43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44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45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46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47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48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49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50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51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52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53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54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55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56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57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58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59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60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61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62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63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64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65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66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67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68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69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70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71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72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73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74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75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76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77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EEF-27ED-44B7-8954-8E6E6347B8A7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3093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79DF-9DF7-41AC-B114-715C8B426A22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5668-8516-4BBF-8070-DFA8DF8371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433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79DF-9DF7-41AC-B114-715C8B426A22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5668-8516-4BBF-8070-DFA8DF8371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37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79DF-9DF7-41AC-B114-715C8B426A22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5668-8516-4BBF-8070-DFA8DF8371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40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79DF-9DF7-41AC-B114-715C8B426A22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5668-8516-4BBF-8070-DFA8DF8371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714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79DF-9DF7-41AC-B114-715C8B426A22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5668-8516-4BBF-8070-DFA8DF8371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252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79DF-9DF7-41AC-B114-715C8B426A22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5668-8516-4BBF-8070-DFA8DF8371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091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79DF-9DF7-41AC-B114-715C8B426A22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5668-8516-4BBF-8070-DFA8DF8371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647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79DF-9DF7-41AC-B114-715C8B426A22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5668-8516-4BBF-8070-DFA8DF8371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517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79DF-9DF7-41AC-B114-715C8B426A22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5668-8516-4BBF-8070-DFA8DF8371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7321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79DF-9DF7-41AC-B114-715C8B426A22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5668-8516-4BBF-8070-DFA8DF8371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588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179DF-9DF7-41AC-B114-715C8B426A22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5668-8516-4BBF-8070-DFA8DF8371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546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179DF-9DF7-41AC-B114-715C8B426A22}" type="datetimeFigureOut">
              <a:rPr lang="en-IE" smtClean="0"/>
              <a:t>24/01/2017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55668-8516-4BBF-8070-DFA8DF8371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064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2341-photo-bk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 Practice for </a:t>
            </a:r>
            <a:b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Preparing &amp; Operating </a:t>
            </a:r>
            <a:b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 Trips &amp; Site Inspections</a:t>
            </a:r>
            <a:r>
              <a:rPr lang="en-US" b="1" dirty="0">
                <a:solidFill>
                  <a:prstClr val="black"/>
                </a:solidFill>
                <a:latin typeface="Helvetica"/>
                <a:cs typeface="Helvetica"/>
              </a:rPr>
              <a:t/>
            </a:r>
            <a:br>
              <a:rPr lang="en-US" b="1" dirty="0">
                <a:solidFill>
                  <a:prstClr val="black"/>
                </a:solidFill>
                <a:latin typeface="Helvetica"/>
                <a:cs typeface="Helvetica"/>
              </a:rPr>
            </a:br>
            <a:endParaRPr lang="en-I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8535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Familiarisation/Educational Trip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Speculative</a:t>
            </a:r>
          </a:p>
          <a:p>
            <a:r>
              <a:rPr lang="en-I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Initiated by destinations/venue</a:t>
            </a:r>
            <a:endParaRPr lang="en-I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51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SITE INSPECTION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Specific </a:t>
            </a:r>
          </a:p>
          <a:p>
            <a:r>
              <a:rPr lang="en-I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Initiated by customer</a:t>
            </a:r>
            <a:endParaRPr lang="en-I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51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SITE INSPECTION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07649204"/>
              </p:ext>
            </p:extLst>
          </p:nvPr>
        </p:nvGraphicFramePr>
        <p:xfrm>
          <a:off x="1524000" y="177281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5448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CONFERENCE ATTENDEE IS…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SzPct val="100000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Paying their own bill</a:t>
            </a:r>
          </a:p>
          <a:p>
            <a:pPr>
              <a:buSzPct val="100000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interested in content of conference</a:t>
            </a:r>
          </a:p>
          <a:p>
            <a:pPr>
              <a:buSzPct val="100000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book hotel in or outside of block</a:t>
            </a:r>
          </a:p>
          <a:p>
            <a:pPr>
              <a:buSzPct val="100000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Travelling alone</a:t>
            </a:r>
          </a:p>
          <a:p>
            <a:pPr>
              <a:buSzPct val="100000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potential to extend for holiday</a:t>
            </a:r>
          </a:p>
          <a:p>
            <a:pPr>
              <a:buSzPct val="100000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Choses to attend or not attend the conference</a:t>
            </a:r>
          </a:p>
          <a:p>
            <a:pPr>
              <a:buSzPct val="100000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Required CPD points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5448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EVENT ATTENDEE IS…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SzPct val="100000"/>
            </a:pPr>
            <a:r>
              <a:rPr lang="en-US" sz="2800" dirty="0" smtClean="0"/>
              <a:t>Paying their own expenses</a:t>
            </a:r>
          </a:p>
          <a:p>
            <a:pPr>
              <a:buSzPct val="100000"/>
            </a:pPr>
            <a:r>
              <a:rPr lang="en-US" sz="2800" dirty="0" smtClean="0"/>
              <a:t>Choses to attend event</a:t>
            </a:r>
          </a:p>
          <a:p>
            <a:pPr>
              <a:buSzPct val="100000"/>
            </a:pPr>
            <a:r>
              <a:rPr lang="en-US" sz="2800" dirty="0" smtClean="0"/>
              <a:t>Consumer outlook</a:t>
            </a:r>
          </a:p>
          <a:p>
            <a:pPr>
              <a:buSzPct val="100000"/>
            </a:pPr>
            <a:r>
              <a:rPr lang="en-US" sz="2800" dirty="0" smtClean="0"/>
              <a:t>Younger </a:t>
            </a:r>
          </a:p>
          <a:p>
            <a:pPr>
              <a:buSzPct val="100000"/>
            </a:pPr>
            <a:r>
              <a:rPr lang="en-US" sz="2800" dirty="0" smtClean="0"/>
              <a:t>Travelling with friends</a:t>
            </a:r>
          </a:p>
          <a:p>
            <a:pPr>
              <a:buSzPct val="100000"/>
            </a:pPr>
            <a:r>
              <a:rPr lang="en-US" sz="2800" dirty="0" smtClean="0"/>
              <a:t>Once off attendee</a:t>
            </a:r>
          </a:p>
          <a:p>
            <a:pPr>
              <a:buSzPct val="100000"/>
            </a:pPr>
            <a:r>
              <a:rPr lang="en-US" sz="2800" dirty="0" smtClean="0"/>
              <a:t>Seeking experiences</a:t>
            </a:r>
          </a:p>
        </p:txBody>
      </p:sp>
    </p:spTree>
    <p:extLst>
      <p:ext uri="{BB962C8B-B14F-4D97-AF65-F5344CB8AC3E}">
        <p14:creationId xmlns:p14="http://schemas.microsoft.com/office/powerpoint/2010/main" val="185448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EXHIBITION ATTENDEE IS…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SzPct val="100000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paying their own expenses</a:t>
            </a:r>
          </a:p>
          <a:p>
            <a:pPr>
              <a:buSzPct val="100000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Business mindset</a:t>
            </a:r>
          </a:p>
          <a:p>
            <a:pPr>
              <a:buSzPct val="100000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Sales and technical personnel</a:t>
            </a:r>
          </a:p>
          <a:p>
            <a:pPr>
              <a:buSzPct val="100000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 potential to extend stay</a:t>
            </a:r>
          </a:p>
          <a:p>
            <a:pPr>
              <a:buSzPct val="100000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Travels alone</a:t>
            </a:r>
          </a:p>
          <a:p>
            <a:pPr>
              <a:buSzPct val="100000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Likely to book own accommodation</a:t>
            </a:r>
          </a:p>
          <a:p>
            <a:pPr>
              <a:buSzPct val="100000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Repeat attendee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5448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MEETING ATTENDEE IS…</a:t>
            </a:r>
            <a:endParaRPr lang="en-IE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SzPct val="100000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paying their own bill</a:t>
            </a:r>
          </a:p>
          <a:p>
            <a:pPr>
              <a:buSzPct val="100000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Travelling alone</a:t>
            </a:r>
          </a:p>
          <a:p>
            <a:pPr>
              <a:buSzPct val="100000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Coming form same company / culture</a:t>
            </a:r>
          </a:p>
          <a:p>
            <a:pPr>
              <a:buSzPct val="100000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 potential to extend stay</a:t>
            </a:r>
          </a:p>
          <a:p>
            <a:pPr>
              <a:buSzPct val="100000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 not chose hotel / destination</a:t>
            </a:r>
          </a:p>
          <a:p>
            <a:pPr>
              <a:buSzPct val="100000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Business mindset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5448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INCENTIVE TRAVELER IS…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SzPct val="100000"/>
            </a:pP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Sophisticated &amp; well travelled</a:t>
            </a:r>
          </a:p>
          <a:p>
            <a:pPr>
              <a:buSzPct val="100000"/>
            </a:pP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Accustomed to 5 star &amp; beyond</a:t>
            </a:r>
          </a:p>
          <a:p>
            <a:pPr>
              <a:buSzPct val="100000"/>
            </a:pP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slow to compare with other experiences</a:t>
            </a:r>
          </a:p>
          <a:p>
            <a:pPr>
              <a:buSzPct val="100000"/>
            </a:pP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Usually with their spouse or partner</a:t>
            </a:r>
          </a:p>
          <a:p>
            <a:pPr>
              <a:buSzPct val="100000"/>
            </a:pP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paying the bill </a:t>
            </a:r>
          </a:p>
          <a:p>
            <a:pPr>
              <a:buSzPct val="100000"/>
            </a:pP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 hotel they did not personally choose</a:t>
            </a:r>
          </a:p>
          <a:p>
            <a:pPr>
              <a:buSzPct val="100000"/>
            </a:pP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 disposable income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5448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5292298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5448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pSp>
        <p:nvGrpSpPr>
          <p:cNvPr id="5" name="Group 4"/>
          <p:cNvGrpSpPr/>
          <p:nvPr/>
        </p:nvGrpSpPr>
        <p:grpSpPr>
          <a:xfrm>
            <a:off x="1763688" y="2348880"/>
            <a:ext cx="5544616" cy="2232248"/>
            <a:chOff x="599724" y="1239910"/>
            <a:chExt cx="4896551" cy="1584179"/>
          </a:xfrm>
        </p:grpSpPr>
        <p:sp>
          <p:nvSpPr>
            <p:cNvPr id="6" name="Rectangle 5"/>
            <p:cNvSpPr/>
            <p:nvPr/>
          </p:nvSpPr>
          <p:spPr>
            <a:xfrm>
              <a:off x="599724" y="1239910"/>
              <a:ext cx="4896551" cy="158417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99724" y="1239910"/>
              <a:ext cx="4896551" cy="1584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IT’S THE DETAILS </a:t>
              </a:r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THAT DELIVER</a:t>
              </a:r>
              <a:endParaRPr lang="en-IE" sz="32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448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00872130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6906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DELIVERING THE EXPERIENCE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SzPct val="100000"/>
              <a:defRPr/>
            </a:pP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whole range of players will be involved in this process</a:t>
            </a:r>
          </a:p>
          <a:p>
            <a:pPr>
              <a:buSzPct val="100000"/>
              <a:defRPr/>
            </a:pP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Airlines/cruise ships/coaches </a:t>
            </a:r>
          </a:p>
          <a:p>
            <a:pPr>
              <a:buSzPct val="100000"/>
              <a:defRPr/>
            </a:pP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Taxis/ground transportation</a:t>
            </a:r>
          </a:p>
          <a:p>
            <a:pPr>
              <a:buSzPct val="100000"/>
              <a:defRPr/>
            </a:pP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Hotels &amp; accommodations</a:t>
            </a:r>
          </a:p>
          <a:p>
            <a:pPr>
              <a:buSzPct val="100000"/>
              <a:defRPr/>
            </a:pP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Restaurants/shops/attractions</a:t>
            </a:r>
          </a:p>
          <a:p>
            <a:pPr>
              <a:buSzPct val="100000"/>
              <a:defRPr/>
            </a:pP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Hotels will be a key element</a:t>
            </a:r>
          </a:p>
          <a:p>
            <a:endParaRPr lang="en-I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48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pSp>
        <p:nvGrpSpPr>
          <p:cNvPr id="7" name="Group 6"/>
          <p:cNvGrpSpPr/>
          <p:nvPr/>
        </p:nvGrpSpPr>
        <p:grpSpPr>
          <a:xfrm>
            <a:off x="2123723" y="1844820"/>
            <a:ext cx="4896551" cy="1584179"/>
            <a:chOff x="599724" y="1239910"/>
            <a:chExt cx="4896551" cy="1584179"/>
          </a:xfrm>
        </p:grpSpPr>
        <p:sp>
          <p:nvSpPr>
            <p:cNvPr id="8" name="Rectangle 7"/>
            <p:cNvSpPr/>
            <p:nvPr/>
          </p:nvSpPr>
          <p:spPr>
            <a:xfrm>
              <a:off x="599724" y="1239910"/>
              <a:ext cx="4896551" cy="158417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599724" y="1239910"/>
              <a:ext cx="4896551" cy="1584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INCENTIVE TRAVEL</a:t>
              </a:r>
              <a:endParaRPr lang="en-IE" sz="32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123722" y="4149080"/>
            <a:ext cx="4896551" cy="1584179"/>
            <a:chOff x="599724" y="1239910"/>
            <a:chExt cx="4896551" cy="1584179"/>
          </a:xfrm>
        </p:grpSpPr>
        <p:sp>
          <p:nvSpPr>
            <p:cNvPr id="11" name="Rectangle 10"/>
            <p:cNvSpPr/>
            <p:nvPr/>
          </p:nvSpPr>
          <p:spPr>
            <a:xfrm>
              <a:off x="599724" y="1239910"/>
              <a:ext cx="4896551" cy="158417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599724" y="1239910"/>
              <a:ext cx="4896551" cy="1584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200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HOTEL</a:t>
              </a:r>
              <a:endParaRPr lang="en-IE" sz="32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318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SITE DEFINITION OF INCENTIVE TRAVEL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“Incentive travel is a global management tool that uses an exceptional travel experience  to motivate and/or </a:t>
            </a:r>
            <a:r>
              <a:rPr lang="en-US" sz="2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recognise</a:t>
            </a:r>
            <a:r>
              <a:rPr 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participants for increased levels of performance in support of </a:t>
            </a:r>
            <a:r>
              <a:rPr lang="en-US" sz="2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organisational</a:t>
            </a:r>
            <a:r>
              <a:rPr 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goals”</a:t>
            </a:r>
          </a:p>
          <a:p>
            <a:endParaRPr lang="en-US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Understanding the chain of events that leads to the arrival of these guests is the key to a hotel’s successful delivery of the exceptional travel experience </a:t>
            </a:r>
          </a:p>
          <a:p>
            <a:endParaRPr lang="en-I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13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HOTELS AND INCENTIVE QUALITY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Having five stars on your hotel wall does not guarantee incentive quality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takes an understanding of the product and an ability to deliver beyond the promise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5865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INCENTIVE PLANNERS EXPECT FROM A HOTEL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Everything that is in the contract ….and more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location &amp; access in the destination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Concise dialogue with the hotel staff designated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Daily review meetings on site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Honesty re delivery capabilities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0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PLANNER EXPECTATIONS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/>
              <a:t>The willingness of the hotel to work with </a:t>
            </a:r>
            <a:r>
              <a:rPr lang="en-US" dirty="0">
                <a:solidFill>
                  <a:srgbClr val="00B050"/>
                </a:solidFill>
              </a:rPr>
              <a:t>other than regular partners </a:t>
            </a:r>
            <a:r>
              <a:rPr lang="en-US" dirty="0"/>
              <a:t>within the destination</a:t>
            </a:r>
          </a:p>
          <a:p>
            <a:r>
              <a:rPr lang="en-US" dirty="0"/>
              <a:t>That the hotel will accept that events in the </a:t>
            </a:r>
            <a:r>
              <a:rPr lang="en-US" dirty="0" err="1"/>
              <a:t>programme</a:t>
            </a:r>
            <a:r>
              <a:rPr lang="en-US" dirty="0"/>
              <a:t> will be held “off property”</a:t>
            </a:r>
          </a:p>
          <a:p>
            <a:r>
              <a:rPr lang="en-US" dirty="0"/>
              <a:t>The need for the group to explore the destination</a:t>
            </a:r>
          </a:p>
          <a:p>
            <a:r>
              <a:rPr lang="en-US" dirty="0"/>
              <a:t>Hotels should be aware of activities/experiences outside of hotel (e.g. golf tee times)</a:t>
            </a:r>
          </a:p>
          <a:p>
            <a:r>
              <a:rPr lang="en-US" dirty="0"/>
              <a:t>Caution </a:t>
            </a:r>
            <a:r>
              <a:rPr lang="en-US" dirty="0">
                <a:solidFill>
                  <a:srgbClr val="00B050"/>
                </a:solidFill>
              </a:rPr>
              <a:t>core business v partnership</a:t>
            </a:r>
          </a:p>
          <a:p>
            <a:pPr marL="0" indent="0">
              <a:buNone/>
            </a:pPr>
            <a:endParaRPr lang="en-IE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18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INCENTIVE PLANNERS ARE PERFECTIONISTS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defTabSz="457200">
              <a:buSzPct val="100000"/>
              <a:buFont typeface="Arial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pay great attention to all of the details</a:t>
            </a:r>
          </a:p>
          <a:p>
            <a:pPr lvl="0" defTabSz="457200">
              <a:buSzPct val="100000"/>
              <a:buFont typeface="Arial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their reputation that is on the line</a:t>
            </a:r>
          </a:p>
          <a:p>
            <a:pPr lvl="0" defTabSz="457200">
              <a:buSzPct val="100000"/>
              <a:buFont typeface="Arial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are always aware of their clients competition</a:t>
            </a:r>
          </a:p>
          <a:p>
            <a:pPr lvl="0" defTabSz="457200">
              <a:buSzPct val="100000"/>
              <a:buFont typeface="Arial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expect senior hotel management to look in on group activities within the property</a:t>
            </a:r>
          </a:p>
          <a:p>
            <a:pPr lvl="0" defTabSz="457200">
              <a:buSzPct val="100000"/>
              <a:buFont typeface="Arial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Recognise their clients VIP status</a:t>
            </a:r>
          </a:p>
          <a:p>
            <a:endParaRPr lang="en-I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13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INCENTIVE QUALITY HOTELS ARE PARTNERS IN THE PLANNING PROCESS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/>
              <a:t>They have creative ideas to assist the planner</a:t>
            </a:r>
          </a:p>
          <a:p>
            <a:r>
              <a:rPr lang="en-US" dirty="0"/>
              <a:t>They recommend other players in the destination</a:t>
            </a:r>
          </a:p>
          <a:p>
            <a:r>
              <a:rPr lang="en-US" dirty="0"/>
              <a:t>They respond to short notice briefs</a:t>
            </a:r>
          </a:p>
          <a:p>
            <a:r>
              <a:rPr lang="en-US" dirty="0"/>
              <a:t>They have rich media / collateral</a:t>
            </a:r>
          </a:p>
          <a:p>
            <a:pPr marL="0" indent="0" algn="ctr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5865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WAYS THE HOTEL CAN HELP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Involve senior management in the hotel site inspections</a:t>
            </a:r>
          </a:p>
          <a:p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Identify all local taxes applicable</a:t>
            </a:r>
          </a:p>
          <a:p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Create new theme events …. </a:t>
            </a:r>
            <a:r>
              <a:rPr lang="en-US" sz="3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utilise</a:t>
            </a: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 local community</a:t>
            </a:r>
          </a:p>
          <a:p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the hotel an ally of the planner … serving a common client</a:t>
            </a:r>
          </a:p>
          <a:p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Involve the chef &amp; catering staff</a:t>
            </a:r>
          </a:p>
          <a:p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Extra porterage for check in / out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1760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HOTEL THEMED DINNER/EVENTS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/>
              <a:t>Creativity &amp; imagination</a:t>
            </a:r>
          </a:p>
          <a:p>
            <a:r>
              <a:rPr lang="en-US" dirty="0"/>
              <a:t>Deliver with flair</a:t>
            </a:r>
          </a:p>
          <a:p>
            <a:r>
              <a:rPr lang="en-US" dirty="0"/>
              <a:t>Meet the high expectations</a:t>
            </a:r>
          </a:p>
          <a:p>
            <a:r>
              <a:rPr lang="en-US" dirty="0"/>
              <a:t>Do not use tired themes &amp; props</a:t>
            </a:r>
          </a:p>
          <a:p>
            <a:r>
              <a:rPr lang="en-US" dirty="0"/>
              <a:t>Key moment in </a:t>
            </a:r>
            <a:r>
              <a:rPr lang="en-US" dirty="0" err="1" smtClean="0"/>
              <a:t>programme</a:t>
            </a:r>
            <a:endParaRPr lang="en-US" dirty="0"/>
          </a:p>
          <a:p>
            <a:r>
              <a:rPr lang="en-US" dirty="0"/>
              <a:t>Hotel staff must find out about</a:t>
            </a:r>
          </a:p>
          <a:p>
            <a:pPr lvl="1"/>
            <a:r>
              <a:rPr lang="en-US" dirty="0"/>
              <a:t>group demographics</a:t>
            </a:r>
          </a:p>
          <a:p>
            <a:pPr lvl="1"/>
            <a:r>
              <a:rPr lang="en-US" dirty="0"/>
              <a:t>previous experiences</a:t>
            </a:r>
          </a:p>
          <a:p>
            <a:pPr lvl="1"/>
            <a:r>
              <a:rPr lang="en-US" dirty="0"/>
              <a:t>Incentive Travel </a:t>
            </a:r>
            <a:r>
              <a:rPr lang="en-US" dirty="0" err="1"/>
              <a:t>Programme</a:t>
            </a:r>
            <a:r>
              <a:rPr lang="en-US" dirty="0"/>
              <a:t> Theme</a:t>
            </a:r>
          </a:p>
          <a:p>
            <a:pPr lvl="1"/>
            <a:r>
              <a:rPr lang="en-US" dirty="0"/>
              <a:t>budget levels for this </a:t>
            </a:r>
            <a:r>
              <a:rPr lang="en-US" dirty="0" smtClean="0"/>
              <a:t>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8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72957800"/>
              </p:ext>
            </p:extLst>
          </p:nvPr>
        </p:nvGraphicFramePr>
        <p:xfrm>
          <a:off x="1331640" y="1397000"/>
          <a:ext cx="6288360" cy="42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9151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CREATIVE PLANNING BY THE HOTEL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long will the group be in the destination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Entertainment styles required/expected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Banquet or buffet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Sparkling wine or champagne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events offer the hotel staff great opportunities to showcase the property, its capabilities and its staff 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7913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HOTELS ARE AN INTEGRAL PART OF THE INCENTIVE TRIP EXPERIENCE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</a:t>
            </a:r>
            <a:r>
              <a:rPr lang="en-US" dirty="0"/>
              <a:t>are part of the destinations appeal</a:t>
            </a:r>
          </a:p>
          <a:p>
            <a:r>
              <a:rPr lang="en-US" dirty="0"/>
              <a:t>Their creativity can help produce the most memorable and motivational moments of the trip</a:t>
            </a:r>
          </a:p>
          <a:p>
            <a:r>
              <a:rPr lang="en-US" dirty="0"/>
              <a:t>Just as people remember hotels ….so hotels must remember their </a:t>
            </a:r>
            <a:r>
              <a:rPr lang="en-US" dirty="0" smtClean="0"/>
              <a:t>guests</a:t>
            </a:r>
            <a:endParaRPr lang="en-US" dirty="0"/>
          </a:p>
          <a:p>
            <a:pPr marL="0" indent="0" algn="ctr">
              <a:buNone/>
            </a:pPr>
            <a:r>
              <a:rPr lang="en-IE" dirty="0" smtClean="0">
                <a:solidFill>
                  <a:srgbClr val="00B050"/>
                </a:solidFill>
              </a:rPr>
              <a:t>UNDER PROMISE – OVER DELIVER</a:t>
            </a:r>
            <a:endParaRPr lang="en-I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65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BRAND VALUE PROPOSITION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43268167"/>
              </p:ext>
            </p:extLst>
          </p:nvPr>
        </p:nvGraphicFramePr>
        <p:xfrm>
          <a:off x="1524000" y="2060848"/>
          <a:ext cx="5712296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1760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pSp>
        <p:nvGrpSpPr>
          <p:cNvPr id="6" name="Group 5"/>
          <p:cNvGrpSpPr/>
          <p:nvPr/>
        </p:nvGrpSpPr>
        <p:grpSpPr>
          <a:xfrm>
            <a:off x="1835696" y="2492896"/>
            <a:ext cx="5328592" cy="2016224"/>
            <a:chOff x="599724" y="1239910"/>
            <a:chExt cx="4896551" cy="1584179"/>
          </a:xfrm>
        </p:grpSpPr>
        <p:sp>
          <p:nvSpPr>
            <p:cNvPr id="7" name="Rectangle 6"/>
            <p:cNvSpPr/>
            <p:nvPr/>
          </p:nvSpPr>
          <p:spPr>
            <a:xfrm>
              <a:off x="599724" y="1239910"/>
              <a:ext cx="4896551" cy="158417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99724" y="1239910"/>
              <a:ext cx="4896551" cy="1584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200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PRE PLANNING PROCESS</a:t>
              </a:r>
              <a:endParaRPr lang="en-IE" sz="32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723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pSp>
        <p:nvGrpSpPr>
          <p:cNvPr id="6" name="Group 5"/>
          <p:cNvGrpSpPr/>
          <p:nvPr/>
        </p:nvGrpSpPr>
        <p:grpSpPr>
          <a:xfrm>
            <a:off x="1835696" y="2492896"/>
            <a:ext cx="5328592" cy="2016224"/>
            <a:chOff x="599724" y="1239910"/>
            <a:chExt cx="4896551" cy="1584179"/>
          </a:xfrm>
        </p:grpSpPr>
        <p:sp>
          <p:nvSpPr>
            <p:cNvPr id="7" name="Rectangle 6"/>
            <p:cNvSpPr/>
            <p:nvPr/>
          </p:nvSpPr>
          <p:spPr>
            <a:xfrm>
              <a:off x="599724" y="1239910"/>
              <a:ext cx="4896551" cy="158417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99724" y="1239910"/>
              <a:ext cx="4896551" cy="1584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200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6</a:t>
              </a:r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PRINCIPLES OF PLANNING</a:t>
              </a:r>
              <a:endParaRPr lang="en-IE" sz="2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723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pSp>
        <p:nvGrpSpPr>
          <p:cNvPr id="5" name="Group 4"/>
          <p:cNvGrpSpPr/>
          <p:nvPr/>
        </p:nvGrpSpPr>
        <p:grpSpPr>
          <a:xfrm>
            <a:off x="1835696" y="2492896"/>
            <a:ext cx="5328592" cy="2016224"/>
            <a:chOff x="599724" y="1239910"/>
            <a:chExt cx="4896551" cy="1584179"/>
          </a:xfrm>
        </p:grpSpPr>
        <p:sp>
          <p:nvSpPr>
            <p:cNvPr id="6" name="Rectangle 5"/>
            <p:cNvSpPr/>
            <p:nvPr/>
          </p:nvSpPr>
          <p:spPr>
            <a:xfrm>
              <a:off x="599724" y="1239910"/>
              <a:ext cx="4896551" cy="158417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99724" y="1239910"/>
              <a:ext cx="4896551" cy="1584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HOW</a:t>
              </a:r>
            </a:p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AS A JOB INTERVIEW</a:t>
              </a:r>
              <a:endParaRPr lang="en-IE" sz="2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7237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pSp>
        <p:nvGrpSpPr>
          <p:cNvPr id="5" name="Group 4"/>
          <p:cNvGrpSpPr/>
          <p:nvPr/>
        </p:nvGrpSpPr>
        <p:grpSpPr>
          <a:xfrm>
            <a:off x="1835696" y="2492896"/>
            <a:ext cx="5328592" cy="2016224"/>
            <a:chOff x="599724" y="1239910"/>
            <a:chExt cx="4896551" cy="1584179"/>
          </a:xfrm>
        </p:grpSpPr>
        <p:sp>
          <p:nvSpPr>
            <p:cNvPr id="6" name="Rectangle 5"/>
            <p:cNvSpPr/>
            <p:nvPr/>
          </p:nvSpPr>
          <p:spPr>
            <a:xfrm>
              <a:off x="599724" y="1239910"/>
              <a:ext cx="4896551" cy="1584179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99724" y="1239910"/>
              <a:ext cx="4896551" cy="1584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200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QUESTIONS?</a:t>
              </a:r>
              <a:endParaRPr lang="en-IE" sz="32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318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pSp>
        <p:nvGrpSpPr>
          <p:cNvPr id="5" name="Group 4"/>
          <p:cNvGrpSpPr/>
          <p:nvPr/>
        </p:nvGrpSpPr>
        <p:grpSpPr>
          <a:xfrm>
            <a:off x="1403648" y="2492896"/>
            <a:ext cx="5760640" cy="2376264"/>
            <a:chOff x="202706" y="1239910"/>
            <a:chExt cx="5293569" cy="1867068"/>
          </a:xfrm>
        </p:grpSpPr>
        <p:sp>
          <p:nvSpPr>
            <p:cNvPr id="6" name="Rectangle 5"/>
            <p:cNvSpPr/>
            <p:nvPr/>
          </p:nvSpPr>
          <p:spPr>
            <a:xfrm>
              <a:off x="202706" y="1239910"/>
              <a:ext cx="5293569" cy="186706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68876" y="1239910"/>
              <a:ext cx="5227399" cy="1867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ASSUMPTIONS/ASSESSMENT</a:t>
              </a:r>
              <a:endParaRPr lang="en-IE" sz="2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913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SITE INSPECTION PARTICIPANT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/>
              <a:t>Single/ Partner</a:t>
            </a:r>
          </a:p>
          <a:p>
            <a:r>
              <a:rPr lang="en-US" dirty="0"/>
              <a:t>Qualified</a:t>
            </a:r>
          </a:p>
          <a:p>
            <a:r>
              <a:rPr lang="en-US" dirty="0"/>
              <a:t>Track record</a:t>
            </a:r>
          </a:p>
          <a:p>
            <a:r>
              <a:rPr lang="en-US" dirty="0"/>
              <a:t>Titles and Responsibilities</a:t>
            </a:r>
          </a:p>
          <a:p>
            <a:pPr marL="0" indent="0" algn="ctr">
              <a:buNone/>
            </a:pPr>
            <a:endParaRPr lang="en-IE" dirty="0"/>
          </a:p>
        </p:txBody>
      </p:sp>
      <p:sp>
        <p:nvSpPr>
          <p:cNvPr id="9" name="Rectangle 8"/>
          <p:cNvSpPr/>
          <p:nvPr/>
        </p:nvSpPr>
        <p:spPr>
          <a:xfrm>
            <a:off x="1547664" y="242088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Single / Partner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Gender sensitive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Qualified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Track record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Titles and Responsibilities</a:t>
            </a:r>
          </a:p>
          <a:p>
            <a:pPr marL="0" indent="0" algn="ctr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5865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pSp>
        <p:nvGrpSpPr>
          <p:cNvPr id="5" name="Group 4"/>
          <p:cNvGrpSpPr/>
          <p:nvPr/>
        </p:nvGrpSpPr>
        <p:grpSpPr>
          <a:xfrm>
            <a:off x="2339736" y="2204856"/>
            <a:ext cx="4464527" cy="2448287"/>
            <a:chOff x="815736" y="807856"/>
            <a:chExt cx="4464527" cy="2448287"/>
          </a:xfrm>
        </p:grpSpPr>
        <p:sp>
          <p:nvSpPr>
            <p:cNvPr id="6" name="Rectangle 5"/>
            <p:cNvSpPr/>
            <p:nvPr/>
          </p:nvSpPr>
          <p:spPr>
            <a:xfrm>
              <a:off x="815736" y="807856"/>
              <a:ext cx="4464527" cy="244828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815736" y="807856"/>
              <a:ext cx="4464527" cy="24482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200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CHOICE &amp; MOTIVATION</a:t>
              </a:r>
              <a:endParaRPr lang="en-IE" sz="32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151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/>
              <a:t>When it suits the customer</a:t>
            </a:r>
          </a:p>
          <a:p>
            <a:r>
              <a:rPr lang="en-US" dirty="0"/>
              <a:t>Dress code</a:t>
            </a:r>
          </a:p>
          <a:p>
            <a:r>
              <a:rPr lang="en-US" dirty="0"/>
              <a:t>Payment policy</a:t>
            </a:r>
          </a:p>
          <a:p>
            <a:pPr marL="0" indent="0" algn="ctr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the participant will experience it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Special experiences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care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Dietary/Religious preferences</a:t>
            </a:r>
          </a:p>
          <a:p>
            <a:pPr marL="0" indent="0" algn="ctr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pSp>
        <p:nvGrpSpPr>
          <p:cNvPr id="5" name="Group 4"/>
          <p:cNvGrpSpPr/>
          <p:nvPr/>
        </p:nvGrpSpPr>
        <p:grpSpPr>
          <a:xfrm>
            <a:off x="1403648" y="2492896"/>
            <a:ext cx="5760640" cy="2376264"/>
            <a:chOff x="202706" y="1239910"/>
            <a:chExt cx="5293569" cy="1867068"/>
          </a:xfrm>
        </p:grpSpPr>
        <p:sp>
          <p:nvSpPr>
            <p:cNvPr id="6" name="Rectangle 5"/>
            <p:cNvSpPr/>
            <p:nvPr/>
          </p:nvSpPr>
          <p:spPr>
            <a:xfrm>
              <a:off x="202706" y="1239910"/>
              <a:ext cx="5293569" cy="186706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68876" y="1239910"/>
              <a:ext cx="5227399" cy="1867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kern="1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EXERCISE</a:t>
              </a:r>
              <a:endParaRPr lang="en-IE" sz="2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696528"/>
              </p:ext>
            </p:extLst>
          </p:nvPr>
        </p:nvGraphicFramePr>
        <p:xfrm>
          <a:off x="971600" y="692696"/>
          <a:ext cx="662473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312368"/>
              </a:tblGrid>
              <a:tr h="357373">
                <a:tc>
                  <a:txBody>
                    <a:bodyPr/>
                    <a:lstStyle/>
                    <a:p>
                      <a:r>
                        <a:rPr lang="en-IE" dirty="0" smtClean="0"/>
                        <a:t>FEATURE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BENEFIT</a:t>
                      </a:r>
                      <a:endParaRPr lang="en-IE" dirty="0"/>
                    </a:p>
                  </a:txBody>
                  <a:tcPr/>
                </a:tc>
              </a:tr>
              <a:tr h="625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Quantity</a:t>
                      </a:r>
                      <a:r>
                        <a:rPr lang="en-US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of rich media available </a:t>
                      </a:r>
                      <a:endParaRPr lang="en-US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625403">
                <a:tc>
                  <a:txBody>
                    <a:bodyPr/>
                    <a:lstStyle/>
                    <a:p>
                      <a:r>
                        <a:rPr lang="en-IE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Internationally certified/trained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57373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57373">
                <a:tc>
                  <a:txBody>
                    <a:bodyPr/>
                    <a:lstStyle/>
                    <a:p>
                      <a:r>
                        <a:rPr lang="en-IE" dirty="0" smtClean="0"/>
                        <a:t>Business</a:t>
                      </a:r>
                      <a:r>
                        <a:rPr lang="en-IE" baseline="0" dirty="0" smtClean="0"/>
                        <a:t> owns coaches/limousines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57373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57373">
                <a:tc>
                  <a:txBody>
                    <a:bodyPr/>
                    <a:lstStyle/>
                    <a:p>
                      <a:r>
                        <a:rPr lang="en-IE" dirty="0" err="1" smtClean="0"/>
                        <a:t>Aska</a:t>
                      </a:r>
                      <a:r>
                        <a:rPr lang="en-IE" dirty="0" smtClean="0"/>
                        <a:t> bout this</a:t>
                      </a:r>
                      <a:r>
                        <a:rPr lang="en-IE" baseline="0" dirty="0" smtClean="0"/>
                        <a:t> slide &amp; next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57373"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357373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57373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57373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357373"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pSp>
        <p:nvGrpSpPr>
          <p:cNvPr id="5" name="Group 4"/>
          <p:cNvGrpSpPr/>
          <p:nvPr/>
        </p:nvGrpSpPr>
        <p:grpSpPr>
          <a:xfrm>
            <a:off x="1403648" y="2492896"/>
            <a:ext cx="5760640" cy="2376264"/>
            <a:chOff x="202706" y="1239910"/>
            <a:chExt cx="5293569" cy="1867068"/>
          </a:xfrm>
        </p:grpSpPr>
        <p:sp>
          <p:nvSpPr>
            <p:cNvPr id="6" name="Rectangle 5"/>
            <p:cNvSpPr/>
            <p:nvPr/>
          </p:nvSpPr>
          <p:spPr>
            <a:xfrm>
              <a:off x="202706" y="1239910"/>
              <a:ext cx="5293569" cy="186706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68876" y="1239910"/>
              <a:ext cx="5227399" cy="1867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SELL THE DESTINATION</a:t>
              </a:r>
              <a:endParaRPr lang="en-IE" sz="2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212" y="-17140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pSp>
        <p:nvGrpSpPr>
          <p:cNvPr id="5" name="Group 4"/>
          <p:cNvGrpSpPr/>
          <p:nvPr/>
        </p:nvGrpSpPr>
        <p:grpSpPr>
          <a:xfrm>
            <a:off x="1403648" y="2492896"/>
            <a:ext cx="6048672" cy="2664296"/>
            <a:chOff x="202706" y="1239910"/>
            <a:chExt cx="5293569" cy="1867068"/>
          </a:xfrm>
        </p:grpSpPr>
        <p:sp>
          <p:nvSpPr>
            <p:cNvPr id="6" name="Rectangle 5"/>
            <p:cNvSpPr/>
            <p:nvPr/>
          </p:nvSpPr>
          <p:spPr>
            <a:xfrm>
              <a:off x="202706" y="1239910"/>
              <a:ext cx="5293569" cy="186706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68876" y="1239910"/>
              <a:ext cx="5227399" cy="1867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IE" sz="2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2179788" y="2833363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 a destination’s reputation by connecting the genius of its people to the needs of the global marketplace</a:t>
            </a:r>
          </a:p>
        </p:txBody>
      </p:sp>
      <p:sp>
        <p:nvSpPr>
          <p:cNvPr id="9" name="Rectangle 8"/>
          <p:cNvSpPr/>
          <p:nvPr/>
        </p:nvSpPr>
        <p:spPr>
          <a:xfrm>
            <a:off x="5652120" y="4653136"/>
            <a:ext cx="1625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bg1"/>
                </a:solidFill>
                <a:latin typeface="Helvetica"/>
                <a:cs typeface="Helvetica"/>
              </a:rPr>
              <a:t>-</a:t>
            </a:r>
            <a:r>
              <a:rPr lang="en-US" i="1" dirty="0" smtClean="0">
                <a:solidFill>
                  <a:schemeClr val="bg1"/>
                </a:solidFill>
                <a:latin typeface="Helvetica"/>
                <a:cs typeface="Helvetica"/>
              </a:rPr>
              <a:t>Simon </a:t>
            </a:r>
            <a:r>
              <a:rPr lang="en-US" i="1" dirty="0" err="1">
                <a:solidFill>
                  <a:schemeClr val="bg1"/>
                </a:solidFill>
                <a:latin typeface="Helvetica"/>
                <a:cs typeface="Helvetica"/>
              </a:rPr>
              <a:t>Anholt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pSp>
        <p:nvGrpSpPr>
          <p:cNvPr id="5" name="Group 4"/>
          <p:cNvGrpSpPr/>
          <p:nvPr/>
        </p:nvGrpSpPr>
        <p:grpSpPr>
          <a:xfrm>
            <a:off x="1403648" y="2492896"/>
            <a:ext cx="5760640" cy="2376264"/>
            <a:chOff x="202706" y="1239910"/>
            <a:chExt cx="5293569" cy="1867068"/>
          </a:xfrm>
        </p:grpSpPr>
        <p:sp>
          <p:nvSpPr>
            <p:cNvPr id="6" name="Rectangle 5"/>
            <p:cNvSpPr/>
            <p:nvPr/>
          </p:nvSpPr>
          <p:spPr>
            <a:xfrm>
              <a:off x="202706" y="1239910"/>
              <a:ext cx="5293569" cy="186706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68876" y="1239910"/>
              <a:ext cx="5227399" cy="1867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CONTENT</a:t>
              </a:r>
              <a:endParaRPr lang="en-IE" sz="2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CONTENT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10000"/>
              </a:lnSpc>
            </a:pPr>
            <a:r>
              <a:rPr lang="en-IE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Briefing Document</a:t>
            </a:r>
          </a:p>
          <a:p>
            <a:pPr>
              <a:lnSpc>
                <a:spcPct val="110000"/>
              </a:lnSpc>
            </a:pPr>
            <a:r>
              <a:rPr lang="en-IE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 /Gap Presentations</a:t>
            </a:r>
          </a:p>
          <a:p>
            <a:pPr>
              <a:lnSpc>
                <a:spcPct val="110000"/>
              </a:lnSpc>
            </a:pPr>
            <a:r>
              <a:rPr lang="en-IE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Active Participation </a:t>
            </a:r>
          </a:p>
          <a:p>
            <a:pPr marL="0" indent="0" algn="ctr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CONTENT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Free / Down Time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Shopping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Competitive Show Around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Surprise with care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Participation, Participation, Participation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pSp>
        <p:nvGrpSpPr>
          <p:cNvPr id="5" name="Group 4"/>
          <p:cNvGrpSpPr/>
          <p:nvPr/>
        </p:nvGrpSpPr>
        <p:grpSpPr>
          <a:xfrm>
            <a:off x="1403648" y="2492896"/>
            <a:ext cx="5760640" cy="2376264"/>
            <a:chOff x="202706" y="1239910"/>
            <a:chExt cx="5293569" cy="1867068"/>
          </a:xfrm>
        </p:grpSpPr>
        <p:sp>
          <p:nvSpPr>
            <p:cNvPr id="6" name="Rectangle 5"/>
            <p:cNvSpPr/>
            <p:nvPr/>
          </p:nvSpPr>
          <p:spPr>
            <a:xfrm>
              <a:off x="202706" y="1239910"/>
              <a:ext cx="5293569" cy="186706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68876" y="1239910"/>
              <a:ext cx="5227399" cy="1867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HOTEL/VENUE</a:t>
              </a:r>
              <a:endParaRPr lang="en-IE" sz="2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DO YOU INFLUENCE THIS CHOICE?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Advertising</a:t>
            </a:r>
          </a:p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Print - newspaper, magazine, targeted journals</a:t>
            </a:r>
          </a:p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Radio, TV, Film</a:t>
            </a:r>
          </a:p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Online &amp; Social Media</a:t>
            </a:r>
          </a:p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 Sales</a:t>
            </a:r>
          </a:p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Exhibitions</a:t>
            </a:r>
          </a:p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Experiences</a:t>
            </a:r>
          </a:p>
          <a:p>
            <a:pPr marL="0" indent="0">
              <a:buNone/>
            </a:pP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39151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ARRIVAL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Airport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Signage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 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Spelling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Transportation- make of vehicle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HOTEL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80000"/>
              </a:lnSpc>
              <a:buSzPct val="100000"/>
            </a:pPr>
            <a:r>
              <a:rPr lang="en-IE" dirty="0">
                <a:solidFill>
                  <a:srgbClr val="000000"/>
                </a:solidFill>
                <a:latin typeface="Helvetica Neue"/>
              </a:rPr>
              <a:t>Signage</a:t>
            </a:r>
          </a:p>
          <a:p>
            <a:pPr>
              <a:lnSpc>
                <a:spcPct val="80000"/>
              </a:lnSpc>
              <a:buSzPct val="100000"/>
            </a:pPr>
            <a:r>
              <a:rPr lang="en-IE" dirty="0">
                <a:solidFill>
                  <a:srgbClr val="000000"/>
                </a:solidFill>
                <a:latin typeface="Helvetica Neue"/>
              </a:rPr>
              <a:t>People – ’’clap in’’</a:t>
            </a:r>
          </a:p>
          <a:p>
            <a:pPr>
              <a:lnSpc>
                <a:spcPct val="80000"/>
              </a:lnSpc>
              <a:buSzPct val="100000"/>
            </a:pPr>
            <a:r>
              <a:rPr lang="en-IE" dirty="0">
                <a:solidFill>
                  <a:srgbClr val="000000"/>
                </a:solidFill>
                <a:latin typeface="Helvetica Neue"/>
              </a:rPr>
              <a:t>Rooms ready </a:t>
            </a:r>
          </a:p>
          <a:p>
            <a:pPr>
              <a:lnSpc>
                <a:spcPct val="80000"/>
              </a:lnSpc>
              <a:buSzPct val="100000"/>
            </a:pPr>
            <a:r>
              <a:rPr lang="en-IE" dirty="0">
                <a:solidFill>
                  <a:srgbClr val="000000"/>
                </a:solidFill>
                <a:latin typeface="Helvetica Neue"/>
              </a:rPr>
              <a:t>Letters of welcome</a:t>
            </a:r>
          </a:p>
          <a:p>
            <a:pPr>
              <a:lnSpc>
                <a:spcPct val="80000"/>
              </a:lnSpc>
              <a:buSzPct val="100000"/>
            </a:pPr>
            <a:r>
              <a:rPr lang="en-IE" dirty="0">
                <a:solidFill>
                  <a:srgbClr val="000000"/>
                </a:solidFill>
                <a:latin typeface="Helvetica Neue"/>
              </a:rPr>
              <a:t>Room gift</a:t>
            </a:r>
          </a:p>
          <a:p>
            <a:pPr>
              <a:lnSpc>
                <a:spcPct val="80000"/>
              </a:lnSpc>
              <a:buSzPct val="100000"/>
            </a:pPr>
            <a:r>
              <a:rPr lang="en-IE" dirty="0">
                <a:solidFill>
                  <a:srgbClr val="000000"/>
                </a:solidFill>
                <a:latin typeface="Helvetica Neue"/>
              </a:rPr>
              <a:t>Native language</a:t>
            </a:r>
            <a:endParaRPr lang="en-US" dirty="0">
              <a:solidFill>
                <a:srgbClr val="000000"/>
              </a:solidFill>
              <a:latin typeface="Helvetica Neue"/>
            </a:endParaRP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pSp>
        <p:nvGrpSpPr>
          <p:cNvPr id="5" name="Group 4"/>
          <p:cNvGrpSpPr/>
          <p:nvPr/>
        </p:nvGrpSpPr>
        <p:grpSpPr>
          <a:xfrm>
            <a:off x="1375404" y="2492896"/>
            <a:ext cx="5788884" cy="2376264"/>
            <a:chOff x="176752" y="1239910"/>
            <a:chExt cx="5319523" cy="1867068"/>
          </a:xfrm>
        </p:grpSpPr>
        <p:sp>
          <p:nvSpPr>
            <p:cNvPr id="6" name="Rectangle 5"/>
            <p:cNvSpPr/>
            <p:nvPr/>
          </p:nvSpPr>
          <p:spPr>
            <a:xfrm>
              <a:off x="176752" y="1239910"/>
              <a:ext cx="5293569" cy="186706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68876" y="1239910"/>
              <a:ext cx="5227399" cy="1867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ELEVATOR PITCH</a:t>
              </a:r>
              <a:endParaRPr lang="en-IE" sz="2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ELEVATOR PITCH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/>
              <a:t>Write down your company’s </a:t>
            </a:r>
            <a:r>
              <a:rPr lang="en-US" dirty="0">
                <a:solidFill>
                  <a:srgbClr val="00B050"/>
                </a:solidFill>
              </a:rPr>
              <a:t>unique selling proposition</a:t>
            </a:r>
            <a:r>
              <a:rPr lang="en-US" dirty="0"/>
              <a:t> in a single, pithy </a:t>
            </a:r>
            <a:r>
              <a:rPr lang="en-US" dirty="0">
                <a:solidFill>
                  <a:srgbClr val="00B050"/>
                </a:solidFill>
              </a:rPr>
              <a:t>statement</a:t>
            </a:r>
            <a:r>
              <a:rPr lang="en-US" dirty="0"/>
              <a:t> of no more than half a minute in length </a:t>
            </a:r>
          </a:p>
          <a:p>
            <a:pPr marL="0" indent="0" algn="ctr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ELEVATOR PITCH 4 KEY ELEMENTS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an irrefutable statement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Establish Credibility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 2 or 3 Benefits (Not Features)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 with a Call to Action or a Question</a:t>
            </a:r>
          </a:p>
          <a:p>
            <a:pPr marL="0" indent="0" algn="ctr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SHOWAROUND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pSp>
        <p:nvGrpSpPr>
          <p:cNvPr id="5" name="Group 4"/>
          <p:cNvGrpSpPr/>
          <p:nvPr/>
        </p:nvGrpSpPr>
        <p:grpSpPr>
          <a:xfrm>
            <a:off x="1375404" y="2492896"/>
            <a:ext cx="5788884" cy="2376264"/>
            <a:chOff x="176752" y="1239910"/>
            <a:chExt cx="5319523" cy="1867068"/>
          </a:xfrm>
        </p:grpSpPr>
        <p:sp>
          <p:nvSpPr>
            <p:cNvPr id="6" name="Rectangle 5"/>
            <p:cNvSpPr/>
            <p:nvPr/>
          </p:nvSpPr>
          <p:spPr>
            <a:xfrm>
              <a:off x="176752" y="1239910"/>
              <a:ext cx="5293569" cy="186706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68876" y="1239910"/>
              <a:ext cx="5227399" cy="1867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4 PRINCIPLES</a:t>
              </a:r>
              <a:endParaRPr lang="en-IE" sz="2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pSp>
        <p:nvGrpSpPr>
          <p:cNvPr id="5" name="Group 4"/>
          <p:cNvGrpSpPr/>
          <p:nvPr/>
        </p:nvGrpSpPr>
        <p:grpSpPr>
          <a:xfrm>
            <a:off x="1375404" y="2492896"/>
            <a:ext cx="5788884" cy="2376264"/>
            <a:chOff x="176752" y="1239910"/>
            <a:chExt cx="5319523" cy="1867068"/>
          </a:xfrm>
        </p:grpSpPr>
        <p:sp>
          <p:nvSpPr>
            <p:cNvPr id="6" name="Rectangle 5"/>
            <p:cNvSpPr/>
            <p:nvPr/>
          </p:nvSpPr>
          <p:spPr>
            <a:xfrm>
              <a:off x="176752" y="1239910"/>
              <a:ext cx="5293569" cy="186706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68876" y="1239910"/>
              <a:ext cx="5227399" cy="1867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KNOW YOUR PRODUCT</a:t>
              </a:r>
              <a:endParaRPr lang="en-IE" sz="2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pSp>
        <p:nvGrpSpPr>
          <p:cNvPr id="5" name="Group 4"/>
          <p:cNvGrpSpPr/>
          <p:nvPr/>
        </p:nvGrpSpPr>
        <p:grpSpPr>
          <a:xfrm>
            <a:off x="1331640" y="2492896"/>
            <a:ext cx="5832648" cy="2376264"/>
            <a:chOff x="136536" y="1239910"/>
            <a:chExt cx="5359739" cy="1867068"/>
          </a:xfrm>
        </p:grpSpPr>
        <p:sp>
          <p:nvSpPr>
            <p:cNvPr id="6" name="Rectangle 5"/>
            <p:cNvSpPr/>
            <p:nvPr/>
          </p:nvSpPr>
          <p:spPr>
            <a:xfrm>
              <a:off x="136536" y="1239910"/>
              <a:ext cx="5293569" cy="186706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68876" y="1239910"/>
              <a:ext cx="5227399" cy="1867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KNOW YOUR AUDIENCE</a:t>
              </a:r>
              <a:endParaRPr lang="en-IE" sz="2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pSp>
        <p:nvGrpSpPr>
          <p:cNvPr id="6" name="Group 5"/>
          <p:cNvGrpSpPr/>
          <p:nvPr/>
        </p:nvGrpSpPr>
        <p:grpSpPr>
          <a:xfrm>
            <a:off x="1375404" y="2492896"/>
            <a:ext cx="5788884" cy="2376264"/>
            <a:chOff x="176752" y="1239910"/>
            <a:chExt cx="5319523" cy="1867068"/>
          </a:xfrm>
        </p:grpSpPr>
        <p:sp>
          <p:nvSpPr>
            <p:cNvPr id="7" name="Rectangle 6"/>
            <p:cNvSpPr/>
            <p:nvPr/>
          </p:nvSpPr>
          <p:spPr>
            <a:xfrm>
              <a:off x="176752" y="1239910"/>
              <a:ext cx="5293569" cy="186706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268876" y="1239910"/>
              <a:ext cx="5227399" cy="1867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KNOW YOUR COMPETITION</a:t>
              </a:r>
              <a:endParaRPr lang="en-IE" sz="2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1475657" y="2492896"/>
            <a:ext cx="5688632" cy="237626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IE" sz="28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375404" y="2492896"/>
            <a:ext cx="5788884" cy="2376264"/>
            <a:chOff x="176752" y="1239910"/>
            <a:chExt cx="5319523" cy="1867068"/>
          </a:xfrm>
        </p:grpSpPr>
        <p:sp>
          <p:nvSpPr>
            <p:cNvPr id="11" name="Rectangle 10"/>
            <p:cNvSpPr/>
            <p:nvPr/>
          </p:nvSpPr>
          <p:spPr>
            <a:xfrm>
              <a:off x="176752" y="1239910"/>
              <a:ext cx="5293569" cy="186706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268876" y="1239910"/>
              <a:ext cx="5227399" cy="1867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KNOW THE EXPECTATIONS</a:t>
              </a:r>
              <a:endParaRPr lang="en-IE" sz="2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88640"/>
            <a:ext cx="8496944" cy="136815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single most important factor in any or all of these channels?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pSp>
        <p:nvGrpSpPr>
          <p:cNvPr id="5" name="Group 4"/>
          <p:cNvGrpSpPr/>
          <p:nvPr/>
        </p:nvGrpSpPr>
        <p:grpSpPr>
          <a:xfrm>
            <a:off x="2339736" y="2204856"/>
            <a:ext cx="4464527" cy="2448287"/>
            <a:chOff x="815736" y="807856"/>
            <a:chExt cx="4464527" cy="2448287"/>
          </a:xfrm>
        </p:grpSpPr>
        <p:sp>
          <p:nvSpPr>
            <p:cNvPr id="6" name="Rectangle 5"/>
            <p:cNvSpPr/>
            <p:nvPr/>
          </p:nvSpPr>
          <p:spPr>
            <a:xfrm>
              <a:off x="815736" y="807856"/>
              <a:ext cx="4464527" cy="244828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815736" y="807856"/>
              <a:ext cx="4464527" cy="24482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CORRECT AUDIENCE</a:t>
              </a:r>
              <a:endParaRPr lang="en-IE" sz="32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151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GM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Duty Manager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Receptionist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Technician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Sales Manager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 EARLY/ RIGHT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ATTITUDE 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PRODUCT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Weddings are Us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Meetings are Us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Rooms are Us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 Features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Level of  Experience of Buyer </a:t>
            </a:r>
          </a:p>
          <a:p>
            <a:pPr marL="0" indent="0" algn="ctr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PRODUCT		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Worst room / best room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Suites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Operating and Physical Standards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Portfolio of photos/ rich media of relevant events</a:t>
            </a:r>
          </a:p>
          <a:p>
            <a:pPr marL="0" indent="0" algn="ctr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OFFERING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SzPct val="100000"/>
            </a:pPr>
            <a:r>
              <a:rPr lang="en-IE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Pricing  euros /dollars / sterling</a:t>
            </a:r>
          </a:p>
          <a:p>
            <a:pPr>
              <a:buSzPct val="100000"/>
            </a:pPr>
            <a:r>
              <a:rPr lang="en-IE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Net / Rack</a:t>
            </a:r>
          </a:p>
          <a:p>
            <a:pPr>
              <a:buSzPct val="100000"/>
            </a:pPr>
            <a:r>
              <a:rPr lang="en-IE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Terms / Conditions</a:t>
            </a:r>
          </a:p>
          <a:p>
            <a:pPr>
              <a:buSzPct val="100000"/>
            </a:pPr>
            <a:r>
              <a:rPr lang="en-IE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Discounts </a:t>
            </a:r>
          </a:p>
          <a:p>
            <a:pPr>
              <a:buSzPct val="100000"/>
            </a:pPr>
            <a:r>
              <a:rPr lang="en-IE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Commissions</a:t>
            </a:r>
          </a:p>
          <a:p>
            <a:pPr marL="0" indent="0" algn="ctr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176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OFFERING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Customized 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Creative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Beware of Surprises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1760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TRAPS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80000"/>
              </a:lnSpc>
              <a:buSzPct val="100000"/>
            </a:pPr>
            <a:r>
              <a:rPr lang="en-IE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Dirty corridors</a:t>
            </a:r>
          </a:p>
          <a:p>
            <a:pPr>
              <a:lnSpc>
                <a:spcPct val="80000"/>
              </a:lnSpc>
              <a:buSzPct val="100000"/>
            </a:pPr>
            <a:r>
              <a:rPr lang="en-IE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Occupied rooms</a:t>
            </a:r>
          </a:p>
          <a:p>
            <a:pPr>
              <a:lnSpc>
                <a:spcPct val="80000"/>
              </a:lnSpc>
              <a:buSzPct val="100000"/>
            </a:pPr>
            <a:r>
              <a:rPr lang="en-IE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Room Location</a:t>
            </a:r>
          </a:p>
          <a:p>
            <a:pPr>
              <a:lnSpc>
                <a:spcPct val="80000"/>
              </a:lnSpc>
              <a:buSzPct val="100000"/>
            </a:pPr>
            <a:r>
              <a:rPr lang="en-IE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Capacities</a:t>
            </a:r>
          </a:p>
          <a:p>
            <a:pPr>
              <a:lnSpc>
                <a:spcPct val="80000"/>
              </a:lnSpc>
              <a:buSzPct val="100000"/>
            </a:pPr>
            <a:r>
              <a:rPr lang="en-IE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Wake Up</a:t>
            </a:r>
          </a:p>
          <a:p>
            <a:pPr>
              <a:lnSpc>
                <a:spcPct val="80000"/>
              </a:lnSpc>
              <a:buSzPct val="100000"/>
            </a:pPr>
            <a:r>
              <a:rPr lang="en-IE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Breakfast</a:t>
            </a:r>
          </a:p>
          <a:p>
            <a:pPr>
              <a:lnSpc>
                <a:spcPct val="80000"/>
              </a:lnSpc>
              <a:buSzPct val="100000"/>
            </a:pPr>
            <a:r>
              <a:rPr lang="en-IE" sz="28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Luggage</a:t>
            </a:r>
            <a:endParaRPr lang="en-US" sz="2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I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23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SITE INSPECTION POLICY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I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</a:t>
            </a:r>
          </a:p>
          <a:p>
            <a:r>
              <a:rPr lang="en-I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Inclusions/Exclusions</a:t>
            </a:r>
          </a:p>
          <a:p>
            <a:r>
              <a:rPr lang="en-I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Participants</a:t>
            </a:r>
          </a:p>
          <a:p>
            <a:r>
              <a:rPr lang="en-I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 &amp; B</a:t>
            </a:r>
          </a:p>
          <a:p>
            <a:r>
              <a:rPr lang="en-I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surprises</a:t>
            </a:r>
          </a:p>
          <a:p>
            <a:pPr marL="0" indent="0">
              <a:buNone/>
            </a:pPr>
            <a:endParaRPr lang="en-I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35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FOLLOW UP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Conversion- now / future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CRM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Positive Memory Builder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 Camera </a:t>
            </a:r>
            <a:r>
              <a:rPr lang="en-US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en-I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35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FOLLOW UP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Wedding brochure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 Language collateral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 back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 Mailing / Personalize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Phantom participant</a:t>
            </a:r>
          </a:p>
          <a:p>
            <a:pPr marL="0" indent="0">
              <a:buNone/>
            </a:pPr>
            <a:endParaRPr lang="en-I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35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I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75404" y="2492896"/>
            <a:ext cx="5788884" cy="2376264"/>
            <a:chOff x="176752" y="1239910"/>
            <a:chExt cx="5319523" cy="1867068"/>
          </a:xfrm>
        </p:grpSpPr>
        <p:sp>
          <p:nvSpPr>
            <p:cNvPr id="6" name="Rectangle 5"/>
            <p:cNvSpPr/>
            <p:nvPr/>
          </p:nvSpPr>
          <p:spPr>
            <a:xfrm>
              <a:off x="176752" y="1239910"/>
              <a:ext cx="5293569" cy="186706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68876" y="1239910"/>
              <a:ext cx="5227399" cy="1867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SUCCESS</a:t>
              </a:r>
              <a:endParaRPr lang="en-IE" sz="2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35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single most effective way of converting this audience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pSp>
        <p:nvGrpSpPr>
          <p:cNvPr id="5" name="Group 4"/>
          <p:cNvGrpSpPr/>
          <p:nvPr/>
        </p:nvGrpSpPr>
        <p:grpSpPr>
          <a:xfrm>
            <a:off x="2339736" y="2204856"/>
            <a:ext cx="4464527" cy="2448287"/>
            <a:chOff x="815736" y="807856"/>
            <a:chExt cx="4464527" cy="2448287"/>
          </a:xfrm>
        </p:grpSpPr>
        <p:sp>
          <p:nvSpPr>
            <p:cNvPr id="6" name="Rectangle 5"/>
            <p:cNvSpPr/>
            <p:nvPr/>
          </p:nvSpPr>
          <p:spPr>
            <a:xfrm>
              <a:off x="815736" y="807856"/>
              <a:ext cx="4464527" cy="244828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815736" y="807856"/>
              <a:ext cx="4464527" cy="24482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EXPERIENCING THE PRODUCT/SERVICE</a:t>
              </a:r>
              <a:endParaRPr lang="en-IE" sz="32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151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 THE EXTRA MILE TO WIN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flexible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creative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Involve the local community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Share the business leads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Understand the Incentive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industry</a:t>
            </a: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HAVE TO BE IN IT TO WIN IT</a:t>
            </a:r>
            <a:endParaRPr lang="en-US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I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35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I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75404" y="2492896"/>
            <a:ext cx="5788884" cy="2376264"/>
            <a:chOff x="176752" y="1239910"/>
            <a:chExt cx="5319523" cy="1867068"/>
          </a:xfrm>
        </p:grpSpPr>
        <p:sp>
          <p:nvSpPr>
            <p:cNvPr id="6" name="Rectangle 5"/>
            <p:cNvSpPr/>
            <p:nvPr/>
          </p:nvSpPr>
          <p:spPr>
            <a:xfrm>
              <a:off x="176752" y="1239910"/>
              <a:ext cx="5293569" cy="186706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68876" y="1239910"/>
              <a:ext cx="5227399" cy="1867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PRE PLANNING</a:t>
              </a:r>
              <a:endParaRPr lang="en-IE" sz="2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35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I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75404" y="2492896"/>
            <a:ext cx="5788884" cy="2376264"/>
            <a:chOff x="176752" y="1239910"/>
            <a:chExt cx="5319523" cy="1867068"/>
          </a:xfrm>
        </p:grpSpPr>
        <p:sp>
          <p:nvSpPr>
            <p:cNvPr id="6" name="Rectangle 5"/>
            <p:cNvSpPr/>
            <p:nvPr/>
          </p:nvSpPr>
          <p:spPr>
            <a:xfrm>
              <a:off x="176752" y="1239910"/>
              <a:ext cx="5293569" cy="186706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68876" y="1239910"/>
              <a:ext cx="5227399" cy="1867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RIGHT PEOPLE</a:t>
              </a:r>
              <a:endParaRPr lang="en-IE" sz="2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35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I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75404" y="2492896"/>
            <a:ext cx="5788884" cy="2376264"/>
            <a:chOff x="176752" y="1239910"/>
            <a:chExt cx="5319523" cy="1867068"/>
          </a:xfrm>
        </p:grpSpPr>
        <p:sp>
          <p:nvSpPr>
            <p:cNvPr id="6" name="Rectangle 5"/>
            <p:cNvSpPr/>
            <p:nvPr/>
          </p:nvSpPr>
          <p:spPr>
            <a:xfrm>
              <a:off x="176752" y="1239910"/>
              <a:ext cx="5293569" cy="186706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68876" y="1239910"/>
              <a:ext cx="5227399" cy="1867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CUSTOMISATION &amp; CREATIVITY</a:t>
              </a:r>
              <a:endParaRPr lang="en-IE" sz="2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35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I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75404" y="2492896"/>
            <a:ext cx="5788884" cy="2376264"/>
            <a:chOff x="176752" y="1239910"/>
            <a:chExt cx="5319523" cy="1867068"/>
          </a:xfrm>
        </p:grpSpPr>
        <p:sp>
          <p:nvSpPr>
            <p:cNvPr id="6" name="Rectangle 5"/>
            <p:cNvSpPr/>
            <p:nvPr/>
          </p:nvSpPr>
          <p:spPr>
            <a:xfrm>
              <a:off x="176752" y="1239910"/>
              <a:ext cx="5293569" cy="186706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68876" y="1239910"/>
              <a:ext cx="5227399" cy="1867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RELEVANT</a:t>
              </a:r>
              <a:endParaRPr lang="en-IE" sz="2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35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I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75404" y="2492896"/>
            <a:ext cx="5788884" cy="2376264"/>
            <a:chOff x="176752" y="1239910"/>
            <a:chExt cx="5319523" cy="1867068"/>
          </a:xfrm>
        </p:grpSpPr>
        <p:sp>
          <p:nvSpPr>
            <p:cNvPr id="6" name="Rectangle 5"/>
            <p:cNvSpPr/>
            <p:nvPr/>
          </p:nvSpPr>
          <p:spPr>
            <a:xfrm>
              <a:off x="176752" y="1239910"/>
              <a:ext cx="5293569" cy="186706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68876" y="1239910"/>
              <a:ext cx="5227399" cy="1867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SELL THE DESTINATION</a:t>
              </a:r>
              <a:endParaRPr lang="en-IE" sz="2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35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I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75404" y="2492896"/>
            <a:ext cx="5788884" cy="2376264"/>
            <a:chOff x="176752" y="1239910"/>
            <a:chExt cx="5319523" cy="1867068"/>
          </a:xfrm>
        </p:grpSpPr>
        <p:sp>
          <p:nvSpPr>
            <p:cNvPr id="6" name="Rectangle 5"/>
            <p:cNvSpPr/>
            <p:nvPr/>
          </p:nvSpPr>
          <p:spPr>
            <a:xfrm>
              <a:off x="176752" y="1239910"/>
              <a:ext cx="5293569" cy="186706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268876" y="1239910"/>
              <a:ext cx="5227399" cy="1867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COOPERATION</a:t>
              </a:r>
              <a:endParaRPr lang="en-IE" sz="2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35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I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375404" y="2492896"/>
            <a:ext cx="5788884" cy="2376264"/>
            <a:chOff x="176752" y="1239910"/>
            <a:chExt cx="5319523" cy="1867068"/>
          </a:xfrm>
        </p:grpSpPr>
        <p:sp>
          <p:nvSpPr>
            <p:cNvPr id="7" name="Rectangle 6"/>
            <p:cNvSpPr/>
            <p:nvPr/>
          </p:nvSpPr>
          <p:spPr>
            <a:xfrm>
              <a:off x="176752" y="1239910"/>
              <a:ext cx="5293569" cy="186706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268876" y="1239910"/>
              <a:ext cx="5227399" cy="1867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28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FOLLOW UP</a:t>
              </a:r>
              <a:endParaRPr lang="en-IE" sz="2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35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5516" y="24268"/>
            <a:ext cx="8712968" cy="1224136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single most effective way of experiencing the product / service ?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pSp>
        <p:nvGrpSpPr>
          <p:cNvPr id="5" name="Group 4"/>
          <p:cNvGrpSpPr/>
          <p:nvPr/>
        </p:nvGrpSpPr>
        <p:grpSpPr>
          <a:xfrm>
            <a:off x="1907704" y="2204856"/>
            <a:ext cx="4896559" cy="2880328"/>
            <a:chOff x="815736" y="807856"/>
            <a:chExt cx="4464527" cy="2448287"/>
          </a:xfrm>
        </p:grpSpPr>
        <p:sp>
          <p:nvSpPr>
            <p:cNvPr id="6" name="Rectangle 5"/>
            <p:cNvSpPr/>
            <p:nvPr/>
          </p:nvSpPr>
          <p:spPr>
            <a:xfrm>
              <a:off x="815736" y="807856"/>
              <a:ext cx="4464527" cy="244828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815736" y="807856"/>
              <a:ext cx="4464527" cy="24482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E" sz="32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VISIT THE DESTINATION/HOTEL</a:t>
              </a:r>
              <a:endParaRPr lang="en-IE" sz="32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151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41-top-green-ban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7024744" cy="1143000"/>
          </a:xfrm>
        </p:spPr>
        <p:txBody>
          <a:bodyPr>
            <a:noAutofit/>
          </a:bodyPr>
          <a:lstStyle/>
          <a:p>
            <a:pPr algn="l"/>
            <a:r>
              <a:rPr lang="en-IE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IE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IE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72031905"/>
              </p:ext>
            </p:extLst>
          </p:nvPr>
        </p:nvGraphicFramePr>
        <p:xfrm>
          <a:off x="1524000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9151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1301</Words>
  <Application>Microsoft Office PowerPoint</Application>
  <PresentationFormat>On-screen Show (4:3)</PresentationFormat>
  <Paragraphs>436</Paragraphs>
  <Slides>77</Slides>
  <Notes>77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Office Theme</vt:lpstr>
      <vt:lpstr>Best Practice for  Preparing &amp; Operating  Fam Trips &amp; Site Inspections </vt:lpstr>
      <vt:lpstr>  </vt:lpstr>
      <vt:lpstr>  </vt:lpstr>
      <vt:lpstr>  </vt:lpstr>
      <vt:lpstr>HOW DO YOU INFLUENCE THIS CHOICE?</vt:lpstr>
      <vt:lpstr>What is the single most important factor in any or all of these channels? </vt:lpstr>
      <vt:lpstr>What is the single most effective way of converting this audience</vt:lpstr>
      <vt:lpstr> What is the single most effective way of experiencing the product / service ?</vt:lpstr>
      <vt:lpstr>  </vt:lpstr>
      <vt:lpstr>Familiarisation/Educational Trip</vt:lpstr>
      <vt:lpstr>SITE INSPECTION</vt:lpstr>
      <vt:lpstr>SITE INSPECTION</vt:lpstr>
      <vt:lpstr>THE CONFERENCE ATTENDEE IS…</vt:lpstr>
      <vt:lpstr>THE EVENT ATTENDEE IS…</vt:lpstr>
      <vt:lpstr>THE EXHIBITION ATTENDEE IS…</vt:lpstr>
      <vt:lpstr>THE MEETING ATTENDEE IS…</vt:lpstr>
      <vt:lpstr>THE INCENTIVE TRAVELER IS…</vt:lpstr>
      <vt:lpstr>   </vt:lpstr>
      <vt:lpstr>  </vt:lpstr>
      <vt:lpstr>DELIVERING THE EXPERIENCE</vt:lpstr>
      <vt:lpstr>   </vt:lpstr>
      <vt:lpstr>THE SITE DEFINITION OF INCENTIVE TRAVEL</vt:lpstr>
      <vt:lpstr>HOTELS AND INCENTIVE QUALITY</vt:lpstr>
      <vt:lpstr>WHAT DO INCENTIVE PLANNERS EXPECT FROM A HOTEL</vt:lpstr>
      <vt:lpstr>MORE PLANNER EXPECTATIONS</vt:lpstr>
      <vt:lpstr>INCENTIVE PLANNERS ARE PERFECTIONISTS</vt:lpstr>
      <vt:lpstr>INCENTIVE QUALITY HOTELS ARE PARTNERS IN THE PLANNING PROCESS</vt:lpstr>
      <vt:lpstr>MORE WAYS THE HOTEL CAN HELP</vt:lpstr>
      <vt:lpstr>HOTEL THEMED DINNER/EVENTS</vt:lpstr>
      <vt:lpstr>CREATIVE PLANNING BY THE HOTEL</vt:lpstr>
      <vt:lpstr>HOTELS ARE AN INTEGRAL PART OF THE INCENTIVE TRIP EXPERIENCE</vt:lpstr>
      <vt:lpstr>BRAND VALUE PROPOSITION</vt:lpstr>
      <vt:lpstr>  </vt:lpstr>
      <vt:lpstr>PowerPoint Presentation</vt:lpstr>
      <vt:lpstr>  </vt:lpstr>
      <vt:lpstr>   </vt:lpstr>
      <vt:lpstr>    </vt:lpstr>
      <vt:lpstr>SITE INSPECTION PARTICIPANT</vt:lpstr>
      <vt:lpstr>WHO</vt:lpstr>
      <vt:lpstr>WHEN</vt:lpstr>
      <vt:lpstr>WHAT</vt:lpstr>
      <vt:lpstr>   </vt:lpstr>
      <vt:lpstr>  </vt:lpstr>
      <vt:lpstr>  </vt:lpstr>
      <vt:lpstr>   </vt:lpstr>
      <vt:lpstr>   </vt:lpstr>
      <vt:lpstr>THE CONTENT</vt:lpstr>
      <vt:lpstr>THE CONTENT</vt:lpstr>
      <vt:lpstr>   </vt:lpstr>
      <vt:lpstr>ARRIVAL</vt:lpstr>
      <vt:lpstr>HOTEL</vt:lpstr>
      <vt:lpstr>  </vt:lpstr>
      <vt:lpstr>ELEVATOR PITCH</vt:lpstr>
      <vt:lpstr>ELEVATOR PITCH 4 KEY ELEMENTS</vt:lpstr>
      <vt:lpstr>THE SHOWAROUND</vt:lpstr>
      <vt:lpstr>  </vt:lpstr>
      <vt:lpstr>   </vt:lpstr>
      <vt:lpstr>   </vt:lpstr>
      <vt:lpstr>   </vt:lpstr>
      <vt:lpstr>WHO</vt:lpstr>
      <vt:lpstr>THE PRODUCT</vt:lpstr>
      <vt:lpstr>THE PRODUCT  </vt:lpstr>
      <vt:lpstr>THE OFFERING</vt:lpstr>
      <vt:lpstr>THE OFFERING</vt:lpstr>
      <vt:lpstr>TRAPS</vt:lpstr>
      <vt:lpstr>SITE INSPECTION POLICY</vt:lpstr>
      <vt:lpstr>FOLLOW UP</vt:lpstr>
      <vt:lpstr>FOLLOW UP</vt:lpstr>
      <vt:lpstr>  </vt:lpstr>
      <vt:lpstr>GO THE EXTRA MILE TO WIN</vt:lpstr>
      <vt:lpstr>   </vt:lpstr>
      <vt:lpstr>   </vt:lpstr>
      <vt:lpstr>  </vt:lpstr>
      <vt:lpstr>  </vt:lpstr>
      <vt:lpstr>  </vt:lpstr>
      <vt:lpstr>  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OSullivan</dc:creator>
  <cp:lastModifiedBy>Jenny Finegan</cp:lastModifiedBy>
  <cp:revision>13</cp:revision>
  <dcterms:created xsi:type="dcterms:W3CDTF">2017-01-20T16:27:16Z</dcterms:created>
  <dcterms:modified xsi:type="dcterms:W3CDTF">2017-01-24T08:51:47Z</dcterms:modified>
</cp:coreProperties>
</file>