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8" r:id="rId5"/>
    <p:sldMasterId id="2147483695" r:id="rId6"/>
  </p:sldMasterIdLst>
  <p:notesMasterIdLst>
    <p:notesMasterId r:id="rId20"/>
  </p:notesMasterIdLst>
  <p:handoutMasterIdLst>
    <p:handoutMasterId r:id="rId21"/>
  </p:handoutMasterIdLst>
  <p:sldIdLst>
    <p:sldId id="3168" r:id="rId7"/>
    <p:sldId id="3170" r:id="rId8"/>
    <p:sldId id="3171" r:id="rId9"/>
    <p:sldId id="3175" r:id="rId10"/>
    <p:sldId id="3172" r:id="rId11"/>
    <p:sldId id="3176" r:id="rId12"/>
    <p:sldId id="3178" r:id="rId13"/>
    <p:sldId id="3179" r:id="rId14"/>
    <p:sldId id="276" r:id="rId15"/>
    <p:sldId id="3180" r:id="rId16"/>
    <p:sldId id="3181" r:id="rId17"/>
    <p:sldId id="3173" r:id="rId18"/>
    <p:sldId id="3183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ideo 1" id="{88B7B9A9-CAD2-41D2-AD88-13D401ECF16A}">
          <p14:sldIdLst>
            <p14:sldId id="3168"/>
            <p14:sldId id="3170"/>
          </p14:sldIdLst>
        </p14:section>
        <p14:section name="Video 2" id="{CDC17103-0D1B-4E62-B511-1A04E9539121}">
          <p14:sldIdLst>
            <p14:sldId id="3171"/>
            <p14:sldId id="3175"/>
            <p14:sldId id="3172"/>
            <p14:sldId id="3176"/>
            <p14:sldId id="3178"/>
          </p14:sldIdLst>
        </p14:section>
        <p14:section name="Video 3" id="{40B002D9-9DEE-4C34-9EFC-3E9FD48C0A6F}">
          <p14:sldIdLst>
            <p14:sldId id="3179"/>
            <p14:sldId id="276"/>
            <p14:sldId id="3180"/>
          </p14:sldIdLst>
        </p14:section>
        <p14:section name="Video 4" id="{7EA10B9B-45FF-423B-AAE2-31F5487830F6}">
          <p14:sldIdLst>
            <p14:sldId id="3181"/>
            <p14:sldId id="3173"/>
            <p14:sldId id="3183"/>
          </p14:sldIdLst>
        </p14:section>
      </p14:sectionLst>
    </p:ext>
    <p:ext uri="{EFAFB233-063F-42B5-8137-9DF3F51BA10A}">
      <p15:sldGuideLst xmlns:p15="http://schemas.microsoft.com/office/powerpoint/2012/main">
        <p15:guide id="5" pos="529" userDrawn="1">
          <p15:clr>
            <a:srgbClr val="A4A3A4"/>
          </p15:clr>
        </p15:guide>
        <p15:guide id="6" orient="horz" pos="3838" userDrawn="1">
          <p15:clr>
            <a:srgbClr val="A4A3A4"/>
          </p15:clr>
        </p15:guide>
        <p15:guide id="7" orient="horz" pos="4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Cefai" initials="LC" lastIdx="9" clrIdx="0">
    <p:extLst>
      <p:ext uri="{19B8F6BF-5375-455C-9EA6-DF929625EA0E}">
        <p15:presenceInfo xmlns:p15="http://schemas.microsoft.com/office/powerpoint/2012/main" userId="S-1-5-21-2958496157-855928686-1474176942-17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195"/>
    <a:srgbClr val="7DD0E0"/>
    <a:srgbClr val="FFDE6C"/>
    <a:srgbClr val="113052"/>
    <a:srgbClr val="2C7656"/>
    <a:srgbClr val="005A33"/>
    <a:srgbClr val="006792"/>
    <a:srgbClr val="E31836"/>
    <a:srgbClr val="E6E6E6"/>
    <a:srgbClr val="559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7A757-64B0-40C1-AE97-DD32C0110CFA}" v="15" dt="2020-03-19T12:15:12.965"/>
    <p1510:client id="{C72F6052-AD40-337B-0DC6-A2D9C371666F}" v="8" dt="2020-03-19T08:33:57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5" autoAdjust="0"/>
    <p:restoredTop sz="95181" autoAdjust="0"/>
  </p:normalViewPr>
  <p:slideViewPr>
    <p:cSldViewPr snapToGrid="0" snapToObjects="1" showGuides="1">
      <p:cViewPr varScale="1">
        <p:scale>
          <a:sx n="80" d="100"/>
          <a:sy n="80" d="100"/>
        </p:scale>
        <p:origin x="768" y="24"/>
      </p:cViewPr>
      <p:guideLst>
        <p:guide pos="529"/>
        <p:guide orient="horz" pos="3838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3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Finegan" userId="S::jenny.finegan@failteireland.ie::994c3981-351d-4181-ba11-0421953b733b" providerId="AD" clId="Web-{3627A757-64B0-40C1-AE97-DD32C0110CFA}"/>
    <pc:docChg chg="modSld">
      <pc:chgData name="Jenny Finegan" userId="S::jenny.finegan@failteireland.ie::994c3981-351d-4181-ba11-0421953b733b" providerId="AD" clId="Web-{3627A757-64B0-40C1-AE97-DD32C0110CFA}" dt="2020-03-19T12:15:12.872" v="12" actId="1076"/>
      <pc:docMkLst>
        <pc:docMk/>
      </pc:docMkLst>
      <pc:sldChg chg="modSp">
        <pc:chgData name="Jenny Finegan" userId="S::jenny.finegan@failteireland.ie::994c3981-351d-4181-ba11-0421953b733b" providerId="AD" clId="Web-{3627A757-64B0-40C1-AE97-DD32C0110CFA}" dt="2020-03-19T12:15:12.872" v="12" actId="1076"/>
        <pc:sldMkLst>
          <pc:docMk/>
          <pc:sldMk cId="3715908540" sldId="3168"/>
        </pc:sldMkLst>
        <pc:spChg chg="mod">
          <ac:chgData name="Jenny Finegan" userId="S::jenny.finegan@failteireland.ie::994c3981-351d-4181-ba11-0421953b733b" providerId="AD" clId="Web-{3627A757-64B0-40C1-AE97-DD32C0110CFA}" dt="2020-03-19T12:14:56.778" v="1"/>
          <ac:spMkLst>
            <pc:docMk/>
            <pc:sldMk cId="3715908540" sldId="3168"/>
            <ac:spMk id="5" creationId="{AD40B561-B301-4B7C-AEA9-8A7BCE3058A6}"/>
          </ac:spMkLst>
        </pc:spChg>
        <pc:spChg chg="mod">
          <ac:chgData name="Jenny Finegan" userId="S::jenny.finegan@failteireland.ie::994c3981-351d-4181-ba11-0421953b733b" providerId="AD" clId="Web-{3627A757-64B0-40C1-AE97-DD32C0110CFA}" dt="2020-03-19T12:15:12.872" v="12" actId="1076"/>
          <ac:spMkLst>
            <pc:docMk/>
            <pc:sldMk cId="3715908540" sldId="3168"/>
            <ac:spMk id="12" creationId="{70DE00C7-4217-4F91-9202-F5B5780DDB52}"/>
          </ac:spMkLst>
        </pc:spChg>
      </pc:sldChg>
    </pc:docChg>
  </pc:docChgLst>
  <pc:docChgLst>
    <pc:chgData name="Jenny Finegan" userId="S::jenny.finegan@failteireland.ie::994c3981-351d-4181-ba11-0421953b733b" providerId="AD" clId="Web-{C72F6052-AD40-337B-0DC6-A2D9C371666F}"/>
    <pc:docChg chg="modSld">
      <pc:chgData name="Jenny Finegan" userId="S::jenny.finegan@failteireland.ie::994c3981-351d-4181-ba11-0421953b733b" providerId="AD" clId="Web-{C72F6052-AD40-337B-0DC6-A2D9C371666F}" dt="2020-03-19T08:33:57.875" v="0" actId="1076"/>
      <pc:docMkLst>
        <pc:docMk/>
      </pc:docMkLst>
      <pc:sldChg chg="modSp">
        <pc:chgData name="Jenny Finegan" userId="S::jenny.finegan@failteireland.ie::994c3981-351d-4181-ba11-0421953b733b" providerId="AD" clId="Web-{C72F6052-AD40-337B-0DC6-A2D9C371666F}" dt="2020-03-19T08:33:57.875" v="0" actId="1076"/>
        <pc:sldMkLst>
          <pc:docMk/>
          <pc:sldMk cId="3715908540" sldId="3168"/>
        </pc:sldMkLst>
        <pc:spChg chg="mod">
          <ac:chgData name="Jenny Finegan" userId="S::jenny.finegan@failteireland.ie::994c3981-351d-4181-ba11-0421953b733b" providerId="AD" clId="Web-{C72F6052-AD40-337B-0DC6-A2D9C371666F}" dt="2020-03-19T08:33:57.875" v="0" actId="1076"/>
          <ac:spMkLst>
            <pc:docMk/>
            <pc:sldMk cId="3715908540" sldId="3168"/>
            <ac:spMk id="12" creationId="{70DE00C7-4217-4F91-9202-F5B5780DDB52}"/>
          </ac:spMkLst>
        </pc:spChg>
      </pc:sldChg>
    </pc:docChg>
  </pc:docChgLst>
  <pc:docChgLst>
    <pc:chgData clId="Web-{C72F6052-AD40-337B-0DC6-A2D9C371666F}"/>
    <pc:docChg chg="modSld">
      <pc:chgData name="" userId="" providerId="" clId="Web-{C72F6052-AD40-337B-0DC6-A2D9C371666F}" dt="2020-03-19T08:33:49.438" v="6" actId="1076"/>
      <pc:docMkLst>
        <pc:docMk/>
      </pc:docMkLst>
      <pc:sldChg chg="modSp">
        <pc:chgData name="" userId="" providerId="" clId="Web-{C72F6052-AD40-337B-0DC6-A2D9C371666F}" dt="2020-03-19T08:33:49.438" v="6" actId="1076"/>
        <pc:sldMkLst>
          <pc:docMk/>
          <pc:sldMk cId="3715908540" sldId="3168"/>
        </pc:sldMkLst>
        <pc:spChg chg="mod">
          <ac:chgData name="" userId="" providerId="" clId="Web-{C72F6052-AD40-337B-0DC6-A2D9C371666F}" dt="2020-03-19T08:33:49.438" v="6" actId="1076"/>
          <ac:spMkLst>
            <pc:docMk/>
            <pc:sldMk cId="3715908540" sldId="3168"/>
            <ac:spMk id="12" creationId="{70DE00C7-4217-4F91-9202-F5B5780DDB5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260CD-3368-A84F-9130-315F2D579D2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8FF06-4887-6440-8FCB-5E8836B2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2CA1D-BC4A-804B-86E8-4CC307389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9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izensinformation.ie/en/social_welfare/social_welfare_payments/unemployed_people/jobseekers_benefit.en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citizensinformation.ie/en/employment/unemployment_and_redundancy/redundancy/lay_off_short_time_working_and_redundancy.en.html" TargetMode="External"/><Relationship Id="rId5" Type="http://schemas.openxmlformats.org/officeDocument/2006/relationships/hyperlink" Target="https://www.gov.ie/en/service/c20e1b-short-time-work-support/" TargetMode="External"/><Relationship Id="rId4" Type="http://schemas.openxmlformats.org/officeDocument/2006/relationships/hyperlink" Target="https://www.citizensinformation.ie/en/social_welfare/social_welfare_payments/unemployed_people/jobseekers_allowance.en.html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2CA1D-BC4A-804B-86E8-4CC3073895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76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2CA1D-BC4A-804B-86E8-4CC3073895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47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2CA1D-BC4A-804B-86E8-4CC3073895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employer may decide to close their business for this period and send you home. This is called a temporary lay-off. If your employer cannot pay for this period, you can apply for </a:t>
            </a:r>
            <a:r>
              <a:rPr lang="en-IE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Jobseeker’s Benefit</a:t>
            </a:r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IE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Jobseeker’s Allowance</a:t>
            </a:r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your employer reduces your hours to 3 days or less per week from your normal full-time hours, you can apply for a payment called </a:t>
            </a:r>
            <a:r>
              <a:rPr lang="en-IE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Short Time Work Support</a:t>
            </a:r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which is a form of Jobseeker’s Benefit.</a:t>
            </a:r>
          </a:p>
          <a:p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employer can also put you on </a:t>
            </a:r>
            <a:r>
              <a:rPr lang="en-IE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short-time working</a:t>
            </a:r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which is a more formal procedure and applies in the following situation:</a:t>
            </a:r>
          </a:p>
          <a:p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 to a reduction in the amount of work to be done, your weekly pay is less than half your normal weekly pay or</a:t>
            </a:r>
          </a:p>
          <a:p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hours worked are reduced to less than half your normal weekly working hours</a:t>
            </a:r>
          </a:p>
          <a:p>
            <a:r>
              <a:rPr lang="en-I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 out more about </a:t>
            </a:r>
            <a:r>
              <a:rPr lang="en-IE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lay-off and short-time working</a:t>
            </a:r>
            <a:endParaRPr lang="en-I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2CA1D-BC4A-804B-86E8-4CC3073895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8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2CA1D-BC4A-804B-86E8-4CC3073895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0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2CA1D-BC4A-804B-86E8-4CC3073895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41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2CA1D-BC4A-804B-86E8-4CC3073895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5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035611"/>
            <a:ext cx="12192000" cy="5822389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216000" tIns="288000" rIns="180000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806" y="4409807"/>
            <a:ext cx="5056094" cy="216179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11353800" y="6206477"/>
            <a:ext cx="664464" cy="365125"/>
          </a:xfrm>
          <a:prstGeom prst="rect">
            <a:avLst/>
          </a:prstGeom>
        </p:spPr>
        <p:txBody>
          <a:bodyPr/>
          <a:lstStyle/>
          <a:p>
            <a:fld id="{43CB5CE9-CCE0-F64C-94B1-24B40667BE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130" y="1399918"/>
            <a:ext cx="5961058" cy="83528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2129" y="2370137"/>
            <a:ext cx="5961059" cy="381551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5388" y="6185647"/>
            <a:ext cx="2743200" cy="365125"/>
          </a:xfrm>
          <a:prstGeom prst="rect">
            <a:avLst/>
          </a:prstGeom>
        </p:spPr>
        <p:txBody>
          <a:bodyPr/>
          <a:lstStyle/>
          <a:p>
            <a:fld id="{43CB5CE9-CCE0-F64C-94B1-24B40667BE7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7"/>
          </p:nvPr>
        </p:nvSpPr>
        <p:spPr>
          <a:xfrm>
            <a:off x="6924675" y="1399918"/>
            <a:ext cx="4881563" cy="47847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031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with Gre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508812" y="1035424"/>
            <a:ext cx="6683188" cy="5809129"/>
          </a:xfrm>
          <a:prstGeom prst="rect">
            <a:avLst/>
          </a:prstGeom>
          <a:solidFill>
            <a:schemeClr val="tx1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7316" y="1399918"/>
            <a:ext cx="5961058" cy="83528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17315" y="2370137"/>
            <a:ext cx="5961059" cy="38155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5388" y="618564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CB5CE9-CCE0-F64C-94B1-24B40667BE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7"/>
          </p:nvPr>
        </p:nvSpPr>
        <p:spPr>
          <a:xfrm>
            <a:off x="348994" y="1399918"/>
            <a:ext cx="4881563" cy="47847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4222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CB5CE9-CCE0-F64C-94B1-24B40667BE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06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6734"/>
            <a:ext cx="12192000" cy="6874734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53800" y="610433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CB5CE9-CCE0-F64C-94B1-24B40667BE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567954" y="2299447"/>
            <a:ext cx="5056093" cy="2259106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052047" y="4582160"/>
            <a:ext cx="4087906" cy="97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95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rcle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723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loure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D80079-7C49-834F-A001-075D3CBA3A82}"/>
              </a:ext>
            </a:extLst>
          </p:cNvPr>
          <p:cNvSpPr/>
          <p:nvPr userDrawn="1"/>
        </p:nvSpPr>
        <p:spPr>
          <a:xfrm>
            <a:off x="2521131" y="0"/>
            <a:ext cx="631150" cy="6858000"/>
          </a:xfrm>
          <a:prstGeom prst="rect">
            <a:avLst/>
          </a:prstGeom>
          <a:solidFill>
            <a:srgbClr val="9ED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7C517-FE07-D847-94B0-564E9A268B29}"/>
              </a:ext>
            </a:extLst>
          </p:cNvPr>
          <p:cNvSpPr/>
          <p:nvPr userDrawn="1"/>
        </p:nvSpPr>
        <p:spPr>
          <a:xfrm>
            <a:off x="0" y="0"/>
            <a:ext cx="2521131" cy="6858000"/>
          </a:xfrm>
          <a:prstGeom prst="rect">
            <a:avLst/>
          </a:prstGeom>
          <a:solidFill>
            <a:srgbClr val="00658E"/>
          </a:solidFill>
          <a:ln>
            <a:solidFill>
              <a:srgbClr val="006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800079-6CB0-4A4A-BB7C-CB444C458C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6" y="187597"/>
            <a:ext cx="2093141" cy="693983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A1C67E78-A46F-8A42-88DB-FCB4414F89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2607" y="1471716"/>
            <a:ext cx="6987457" cy="547688"/>
          </a:xfrm>
        </p:spPr>
        <p:txBody>
          <a:bodyPr/>
          <a:lstStyle/>
          <a:p>
            <a:r>
              <a:rPr lang="en-US" dirty="0"/>
              <a:t>Please type title here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45A9705-C5C1-8A42-A801-4ABBB9D131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3188" y="2400300"/>
            <a:ext cx="7308850" cy="1673225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522EFC21-2BD7-3645-A556-26A8079EA7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13188" y="4073525"/>
            <a:ext cx="7308850" cy="1673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5626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o the right/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3235D7-A614-E44B-BE5A-DE48ADD74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4C498077-3FA5-9D41-AF27-0F51D3BFA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9838" y="1751162"/>
            <a:ext cx="3864328" cy="1325563"/>
          </a:xfrm>
        </p:spPr>
        <p:txBody>
          <a:bodyPr/>
          <a:lstStyle/>
          <a:p>
            <a:r>
              <a:rPr lang="en-US" dirty="0"/>
              <a:t>Please type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6" name="Text Placeholder 54">
            <a:extLst>
              <a:ext uri="{FF2B5EF4-FFF2-40B4-BE49-F238E27FC236}">
                <a16:creationId xmlns:a16="http://schemas.microsoft.com/office/drawing/2014/main" id="{41CBAC5E-8C0E-6348-9731-DCBEB01AF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9977" y="3212917"/>
            <a:ext cx="2973640" cy="226385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2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A16595-46E8-874B-82A4-0125D863E5F8}"/>
              </a:ext>
            </a:extLst>
          </p:cNvPr>
          <p:cNvSpPr/>
          <p:nvPr userDrawn="1"/>
        </p:nvSpPr>
        <p:spPr>
          <a:xfrm>
            <a:off x="5987143" y="936171"/>
            <a:ext cx="685800" cy="685800"/>
          </a:xfrm>
          <a:prstGeom prst="ellipse">
            <a:avLst/>
          </a:prstGeom>
          <a:solidFill>
            <a:srgbClr val="F38831">
              <a:alpha val="0"/>
            </a:srgbClr>
          </a:solidFill>
          <a:ln w="50800">
            <a:solidFill>
              <a:srgbClr val="F38831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DEC27DC-513E-6744-B4CA-26E17DBCB45E}"/>
              </a:ext>
            </a:extLst>
          </p:cNvPr>
          <p:cNvSpPr/>
          <p:nvPr userDrawn="1"/>
        </p:nvSpPr>
        <p:spPr>
          <a:xfrm>
            <a:off x="5943600" y="3918856"/>
            <a:ext cx="685800" cy="685800"/>
          </a:xfrm>
          <a:prstGeom prst="ellipse">
            <a:avLst/>
          </a:prstGeom>
          <a:solidFill>
            <a:srgbClr val="E9163B">
              <a:alpha val="0"/>
            </a:srgbClr>
          </a:solidFill>
          <a:ln w="50800">
            <a:solidFill>
              <a:srgbClr val="E9163B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F9F1FB-4BD0-9040-8CDF-214DDC82171D}"/>
              </a:ext>
            </a:extLst>
          </p:cNvPr>
          <p:cNvSpPr/>
          <p:nvPr userDrawn="1"/>
        </p:nvSpPr>
        <p:spPr>
          <a:xfrm>
            <a:off x="8904514" y="914400"/>
            <a:ext cx="685800" cy="685800"/>
          </a:xfrm>
          <a:prstGeom prst="ellipse">
            <a:avLst/>
          </a:prstGeom>
          <a:solidFill>
            <a:srgbClr val="00A2DE">
              <a:alpha val="0"/>
            </a:srgbClr>
          </a:solidFill>
          <a:ln w="50800">
            <a:solidFill>
              <a:srgbClr val="00A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2957F1-195F-644E-A341-0628C5F609FE}"/>
              </a:ext>
            </a:extLst>
          </p:cNvPr>
          <p:cNvSpPr/>
          <p:nvPr userDrawn="1"/>
        </p:nvSpPr>
        <p:spPr>
          <a:xfrm>
            <a:off x="8904514" y="3907972"/>
            <a:ext cx="685800" cy="685800"/>
          </a:xfrm>
          <a:prstGeom prst="ellipse">
            <a:avLst/>
          </a:prstGeom>
          <a:solidFill>
            <a:srgbClr val="B0BC36">
              <a:alpha val="0"/>
            </a:srgbClr>
          </a:solidFill>
          <a:ln w="50800">
            <a:solidFill>
              <a:srgbClr val="B0BC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386245AF-3C32-414F-BF46-F060438C41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72504" y="2056281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EF020D37-D598-224C-BD7D-228C968DF7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35481" y="2054677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5FA8C216-07A3-434F-8027-D75166806F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33877" y="5008028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E81718A3-65B9-2348-947F-81C8311242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58066" y="5064175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864A2020-26B1-8A44-8040-086778EC12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61275" y="1737043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6" name="Text Placeholder 54">
            <a:extLst>
              <a:ext uri="{FF2B5EF4-FFF2-40B4-BE49-F238E27FC236}">
                <a16:creationId xmlns:a16="http://schemas.microsoft.com/office/drawing/2014/main" id="{C4D2D23A-0428-C545-AA04-A085E2AB2A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24252" y="1716188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00A2D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3CFFFFD5-8C12-2646-9606-2C3EAA1CCD5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22647" y="4698415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9ED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471286D9-71E9-6F44-8B80-6F2E88C87F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37211" y="4716061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70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centre/bullets a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3235D7-A614-E44B-BE5A-DE48ADD74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FA16595-46E8-874B-82A4-0125D863E5F8}"/>
              </a:ext>
            </a:extLst>
          </p:cNvPr>
          <p:cNvSpPr/>
          <p:nvPr userDrawn="1"/>
        </p:nvSpPr>
        <p:spPr>
          <a:xfrm>
            <a:off x="2800190" y="1137877"/>
            <a:ext cx="685800" cy="685800"/>
          </a:xfrm>
          <a:prstGeom prst="ellipse">
            <a:avLst/>
          </a:prstGeom>
          <a:solidFill>
            <a:srgbClr val="F38831">
              <a:alpha val="0"/>
            </a:srgbClr>
          </a:solidFill>
          <a:ln w="50800">
            <a:solidFill>
              <a:srgbClr val="F38831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DEC27DC-513E-6744-B4CA-26E17DBCB45E}"/>
              </a:ext>
            </a:extLst>
          </p:cNvPr>
          <p:cNvSpPr/>
          <p:nvPr userDrawn="1"/>
        </p:nvSpPr>
        <p:spPr>
          <a:xfrm>
            <a:off x="2823883" y="3932303"/>
            <a:ext cx="685800" cy="685800"/>
          </a:xfrm>
          <a:prstGeom prst="ellipse">
            <a:avLst/>
          </a:prstGeom>
          <a:solidFill>
            <a:srgbClr val="E9163B">
              <a:alpha val="0"/>
            </a:srgbClr>
          </a:solidFill>
          <a:ln w="50800">
            <a:solidFill>
              <a:srgbClr val="E9163B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F9F1FB-4BD0-9040-8CDF-214DDC82171D}"/>
              </a:ext>
            </a:extLst>
          </p:cNvPr>
          <p:cNvSpPr/>
          <p:nvPr userDrawn="1"/>
        </p:nvSpPr>
        <p:spPr>
          <a:xfrm>
            <a:off x="8487661" y="1156447"/>
            <a:ext cx="685800" cy="685800"/>
          </a:xfrm>
          <a:prstGeom prst="ellipse">
            <a:avLst/>
          </a:prstGeom>
          <a:solidFill>
            <a:srgbClr val="00A2DE">
              <a:alpha val="0"/>
            </a:srgbClr>
          </a:solidFill>
          <a:ln w="50800">
            <a:solidFill>
              <a:srgbClr val="00A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2957F1-195F-644E-A341-0628C5F609FE}"/>
              </a:ext>
            </a:extLst>
          </p:cNvPr>
          <p:cNvSpPr/>
          <p:nvPr userDrawn="1"/>
        </p:nvSpPr>
        <p:spPr>
          <a:xfrm>
            <a:off x="8541444" y="3921420"/>
            <a:ext cx="685800" cy="685800"/>
          </a:xfrm>
          <a:prstGeom prst="ellipse">
            <a:avLst/>
          </a:prstGeom>
          <a:solidFill>
            <a:srgbClr val="B0BC36">
              <a:alpha val="0"/>
            </a:srgbClr>
          </a:solidFill>
          <a:ln w="50800">
            <a:solidFill>
              <a:srgbClr val="B0BC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386245AF-3C32-414F-BF46-F060438C41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8492" y="2432798"/>
            <a:ext cx="2667235" cy="975677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dirty="0"/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EF020D37-D598-224C-BD7D-228C968DF7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11046" y="2390854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5FA8C216-07A3-434F-8027-D75166806F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2889" y="5142498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E81718A3-65B9-2348-947F-81C8311242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0607" y="5171751"/>
            <a:ext cx="2667235" cy="975677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1100" dirty="0"/>
          </a:p>
          <a:p>
            <a:pPr lvl="2"/>
            <a:endParaRPr lang="en-US" dirty="0"/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864A2020-26B1-8A44-8040-086778EC12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7263" y="2113560"/>
            <a:ext cx="2667235" cy="322763"/>
          </a:xfrm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 algn="r">
              <a:buNone/>
              <a:defRPr sz="1100"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2"/>
            <a:r>
              <a:rPr lang="en-US" dirty="0"/>
              <a:t>Bullet point</a:t>
            </a:r>
          </a:p>
        </p:txBody>
      </p:sp>
      <p:sp>
        <p:nvSpPr>
          <p:cNvPr id="16" name="Text Placeholder 54">
            <a:extLst>
              <a:ext uri="{FF2B5EF4-FFF2-40B4-BE49-F238E27FC236}">
                <a16:creationId xmlns:a16="http://schemas.microsoft.com/office/drawing/2014/main" id="{C4D2D23A-0428-C545-AA04-A085E2AB2A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99817" y="2052365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00A2D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3CFFFFD5-8C12-2646-9606-2C3EAA1CCD5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11659" y="4832885"/>
            <a:ext cx="2667235" cy="322763"/>
          </a:xfr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9ED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471286D9-71E9-6F44-8B80-6F2E88C87F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9752" y="4823637"/>
            <a:ext cx="2667235" cy="322763"/>
          </a:xfrm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 algn="r">
              <a:buNone/>
              <a:defRPr sz="1100"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2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1165913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2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671" y="1187643"/>
            <a:ext cx="11478986" cy="835282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317195"/>
                </a:solidFill>
                <a:latin typeface="Verdana Pro Black" panose="020B0A0403050404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4671" y="2370137"/>
            <a:ext cx="11478986" cy="381551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7498443" y="0"/>
            <a:ext cx="4693557" cy="6858000"/>
          </a:xfrm>
          <a:pattFill prst="solidDmnd">
            <a:fgClr>
              <a:schemeClr val="accent2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7A5D6B-1A71-FB4D-BA32-384D053D0897}"/>
              </a:ext>
            </a:extLst>
          </p:cNvPr>
          <p:cNvSpPr/>
          <p:nvPr userDrawn="1"/>
        </p:nvSpPr>
        <p:spPr>
          <a:xfrm>
            <a:off x="6899942" y="0"/>
            <a:ext cx="617389" cy="6858000"/>
          </a:xfrm>
          <a:prstGeom prst="rect">
            <a:avLst/>
          </a:prstGeom>
          <a:solidFill>
            <a:srgbClr val="F38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4">
            <a:extLst>
              <a:ext uri="{FF2B5EF4-FFF2-40B4-BE49-F238E27FC236}">
                <a16:creationId xmlns:a16="http://schemas.microsoft.com/office/drawing/2014/main" id="{57B962A7-B151-0A4B-AB55-F21AF369DD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267" y="1933730"/>
            <a:ext cx="6987457" cy="5476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Please type title here</a:t>
            </a:r>
          </a:p>
        </p:txBody>
      </p:sp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5CA2FE28-6F3E-974A-BE26-08A310878B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2848" y="2737185"/>
            <a:ext cx="5654323" cy="1084046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327F7676-24F7-934A-86D2-7081616E4C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870" y="4015741"/>
            <a:ext cx="5654323" cy="1730541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B70EC8-733D-7843-9457-7A213B87F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96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4">
            <a:extLst>
              <a:ext uri="{FF2B5EF4-FFF2-40B4-BE49-F238E27FC236}">
                <a16:creationId xmlns:a16="http://schemas.microsoft.com/office/drawing/2014/main" id="{57B962A7-B151-0A4B-AB55-F21AF369DD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814" y="2134452"/>
            <a:ext cx="3833616" cy="5476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Please type your heading here</a:t>
            </a:r>
          </a:p>
        </p:txBody>
      </p:sp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5CA2FE28-6F3E-974A-BE26-08A310878B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0546" y="3071721"/>
            <a:ext cx="4056059" cy="21470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B70EC8-733D-7843-9457-7A213B87F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87D3E5-DA4E-FA4D-95C9-69402EC07438}"/>
              </a:ext>
            </a:extLst>
          </p:cNvPr>
          <p:cNvSpPr/>
          <p:nvPr userDrawn="1"/>
        </p:nvSpPr>
        <p:spPr>
          <a:xfrm>
            <a:off x="5012883" y="-93518"/>
            <a:ext cx="631150" cy="7065818"/>
          </a:xfrm>
          <a:prstGeom prst="rect">
            <a:avLst/>
          </a:prstGeom>
          <a:solidFill>
            <a:srgbClr val="F38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940"/>
              </a:solidFill>
              <a:highlight>
                <a:srgbClr val="00694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50C18D-BFE1-F148-892D-EAD0FBAE6EFD}"/>
              </a:ext>
            </a:extLst>
          </p:cNvPr>
          <p:cNvSpPr/>
          <p:nvPr userDrawn="1"/>
        </p:nvSpPr>
        <p:spPr>
          <a:xfrm>
            <a:off x="6645328" y="1086445"/>
            <a:ext cx="1043437" cy="1043437"/>
          </a:xfrm>
          <a:prstGeom prst="ellipse">
            <a:avLst/>
          </a:prstGeom>
          <a:solidFill>
            <a:srgbClr val="E9163B">
              <a:alpha val="0"/>
            </a:srgbClr>
          </a:solidFill>
          <a:ln w="50800">
            <a:solidFill>
              <a:srgbClr val="E9163B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DF3DE3D6-2CE2-1F40-B0FE-8153B5372A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54135" y="1417726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F2403565-4E37-8044-95D0-3B4AC0AFAC7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55582" y="1091915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68C0F77-0E7C-2248-8A07-FF976E2CC5EC}"/>
              </a:ext>
            </a:extLst>
          </p:cNvPr>
          <p:cNvSpPr/>
          <p:nvPr userDrawn="1"/>
        </p:nvSpPr>
        <p:spPr>
          <a:xfrm>
            <a:off x="6635750" y="2764969"/>
            <a:ext cx="1040803" cy="1040803"/>
          </a:xfrm>
          <a:prstGeom prst="ellipse">
            <a:avLst/>
          </a:prstGeom>
          <a:solidFill>
            <a:srgbClr val="F38831">
              <a:alpha val="0"/>
            </a:srgbClr>
          </a:solidFill>
          <a:ln w="50800">
            <a:solidFill>
              <a:srgbClr val="F38831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C7A3F1AF-8D94-0545-A93B-0AF417C5F7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72721" y="3120146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9A037986-2F0F-7B45-8734-4C17FB1F38E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017" y="2772032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C1F1AA-6ABC-3940-B576-97735E0DDAB8}"/>
              </a:ext>
            </a:extLst>
          </p:cNvPr>
          <p:cNvSpPr/>
          <p:nvPr userDrawn="1"/>
        </p:nvSpPr>
        <p:spPr>
          <a:xfrm>
            <a:off x="6635750" y="4516244"/>
            <a:ext cx="1058593" cy="1058593"/>
          </a:xfrm>
          <a:prstGeom prst="ellipse">
            <a:avLst/>
          </a:prstGeom>
          <a:solidFill>
            <a:srgbClr val="00A2DE">
              <a:alpha val="0"/>
            </a:srgbClr>
          </a:solidFill>
          <a:ln w="50800">
            <a:solidFill>
              <a:srgbClr val="00A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51EF48C2-FC69-D746-9ED0-D2713ABC4A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307" y="4844868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3767FD1D-E9EA-C84C-8DCB-EC39B4F1C26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92754" y="4496754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00A2D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26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180">
          <p15:clr>
            <a:srgbClr val="FBAE40"/>
          </p15:clr>
        </p15:guide>
        <p15:guide id="3" pos="486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rcle imag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12E59103-ECA8-2547-A15C-38AA60CEEE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88232"/>
            <a:ext cx="12192000" cy="4445635"/>
          </a:xfrm>
          <a:custGeom>
            <a:avLst/>
            <a:gdLst>
              <a:gd name="connsiteX0" fmla="*/ 0 w 18288000"/>
              <a:gd name="connsiteY0" fmla="*/ 0 h 6668452"/>
              <a:gd name="connsiteX1" fmla="*/ 18288000 w 18288000"/>
              <a:gd name="connsiteY1" fmla="*/ 0 h 6668452"/>
              <a:gd name="connsiteX2" fmla="*/ 18288000 w 18288000"/>
              <a:gd name="connsiteY2" fmla="*/ 5864816 h 6668452"/>
              <a:gd name="connsiteX3" fmla="*/ 18016972 w 18288000"/>
              <a:gd name="connsiteY3" fmla="*/ 5913448 h 6668452"/>
              <a:gd name="connsiteX4" fmla="*/ 9144008 w 18288000"/>
              <a:gd name="connsiteY4" fmla="*/ 6668452 h 6668452"/>
              <a:gd name="connsiteX5" fmla="*/ 271044 w 18288000"/>
              <a:gd name="connsiteY5" fmla="*/ 5913444 h 6668452"/>
              <a:gd name="connsiteX6" fmla="*/ 0 w 18288000"/>
              <a:gd name="connsiteY6" fmla="*/ 5864812 h 666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00" h="6668452">
                <a:moveTo>
                  <a:pt x="0" y="0"/>
                </a:moveTo>
                <a:lnTo>
                  <a:pt x="18288000" y="0"/>
                </a:lnTo>
                <a:lnTo>
                  <a:pt x="18288000" y="5864816"/>
                </a:lnTo>
                <a:lnTo>
                  <a:pt x="18016972" y="5913448"/>
                </a:lnTo>
                <a:cubicBezTo>
                  <a:pt x="15133664" y="6409816"/>
                  <a:pt x="12169040" y="6668452"/>
                  <a:pt x="9144008" y="6668452"/>
                </a:cubicBezTo>
                <a:cubicBezTo>
                  <a:pt x="6118978" y="6668452"/>
                  <a:pt x="3154352" y="6409816"/>
                  <a:pt x="271044" y="5913444"/>
                </a:cubicBezTo>
                <a:lnTo>
                  <a:pt x="0" y="5864812"/>
                </a:lnTo>
                <a:close/>
              </a:path>
            </a:pathLst>
          </a:custGeom>
          <a:solidFill>
            <a:srgbClr val="00A2DE"/>
          </a:solidFill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-105878"/>
            <a:ext cx="12192000" cy="3973997"/>
          </a:xfrm>
          <a:custGeom>
            <a:avLst/>
            <a:gdLst>
              <a:gd name="connsiteX0" fmla="*/ 0 w 18288000"/>
              <a:gd name="connsiteY0" fmla="*/ 0 h 6668452"/>
              <a:gd name="connsiteX1" fmla="*/ 18288000 w 18288000"/>
              <a:gd name="connsiteY1" fmla="*/ 0 h 6668452"/>
              <a:gd name="connsiteX2" fmla="*/ 18288000 w 18288000"/>
              <a:gd name="connsiteY2" fmla="*/ 5864816 h 6668452"/>
              <a:gd name="connsiteX3" fmla="*/ 18016972 w 18288000"/>
              <a:gd name="connsiteY3" fmla="*/ 5913448 h 6668452"/>
              <a:gd name="connsiteX4" fmla="*/ 9144008 w 18288000"/>
              <a:gd name="connsiteY4" fmla="*/ 6668452 h 6668452"/>
              <a:gd name="connsiteX5" fmla="*/ 271044 w 18288000"/>
              <a:gd name="connsiteY5" fmla="*/ 5913444 h 6668452"/>
              <a:gd name="connsiteX6" fmla="*/ 0 w 18288000"/>
              <a:gd name="connsiteY6" fmla="*/ 5864812 h 666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00" h="6668452">
                <a:moveTo>
                  <a:pt x="0" y="0"/>
                </a:moveTo>
                <a:lnTo>
                  <a:pt x="18288000" y="0"/>
                </a:lnTo>
                <a:lnTo>
                  <a:pt x="18288000" y="5864816"/>
                </a:lnTo>
                <a:lnTo>
                  <a:pt x="18016972" y="5913448"/>
                </a:lnTo>
                <a:cubicBezTo>
                  <a:pt x="15133664" y="6409816"/>
                  <a:pt x="12169040" y="6668452"/>
                  <a:pt x="9144008" y="6668452"/>
                </a:cubicBezTo>
                <a:cubicBezTo>
                  <a:pt x="6118978" y="6668452"/>
                  <a:pt x="3154352" y="6409816"/>
                  <a:pt x="271044" y="5913444"/>
                </a:cubicBezTo>
                <a:lnTo>
                  <a:pt x="0" y="586481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C4308-38E9-304B-879E-858289B5E1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667620"/>
            <a:ext cx="12192000" cy="5781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Please type your heading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D29B68-AD75-4744-86F5-5ADB0CA4764D}"/>
              </a:ext>
            </a:extLst>
          </p:cNvPr>
          <p:cNvCxnSpPr/>
          <p:nvPr userDrawn="1"/>
        </p:nvCxnSpPr>
        <p:spPr>
          <a:xfrm>
            <a:off x="5818242" y="5418747"/>
            <a:ext cx="507387" cy="0"/>
          </a:xfrm>
          <a:prstGeom prst="line">
            <a:avLst/>
          </a:prstGeom>
          <a:ln w="76200" cap="rnd">
            <a:solidFill>
              <a:srgbClr val="F388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B1BB0F6A-D4F0-8B43-988D-B26EC59106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3371" y="5715487"/>
            <a:ext cx="8238658" cy="7969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2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AB2402C-AE12-1C46-B128-7CB038B9B6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6" y="339997"/>
            <a:ext cx="2093141" cy="69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17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3">
          <p15:clr>
            <a:srgbClr val="FBAE40"/>
          </p15:clr>
        </p15:guide>
        <p15:guide id="2" orient="horz" pos="1776">
          <p15:clr>
            <a:srgbClr val="FBAE40"/>
          </p15:clr>
        </p15:guide>
        <p15:guide id="3" orient="horz" pos="559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F605880-625C-4448-B759-889DBE0E0D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18494" y="1"/>
            <a:ext cx="4598134" cy="6857999"/>
          </a:xfrm>
          <a:custGeom>
            <a:avLst/>
            <a:gdLst>
              <a:gd name="connsiteX0" fmla="*/ 2536332 w 9077324"/>
              <a:gd name="connsiteY0" fmla="*/ 0 h 10286999"/>
              <a:gd name="connsiteX1" fmla="*/ 9077324 w 9077324"/>
              <a:gd name="connsiteY1" fmla="*/ 0 h 10286999"/>
              <a:gd name="connsiteX2" fmla="*/ 9077324 w 9077324"/>
              <a:gd name="connsiteY2" fmla="*/ 10286999 h 10286999"/>
              <a:gd name="connsiteX3" fmla="*/ 2536330 w 9077324"/>
              <a:gd name="connsiteY3" fmla="*/ 10286999 h 10286999"/>
              <a:gd name="connsiteX4" fmla="*/ 2360493 w 9077324"/>
              <a:gd name="connsiteY4" fmla="*/ 10148818 h 10286999"/>
              <a:gd name="connsiteX5" fmla="*/ 0 w 9077324"/>
              <a:gd name="connsiteY5" fmla="*/ 5143501 h 10286999"/>
              <a:gd name="connsiteX6" fmla="*/ 2360493 w 9077324"/>
              <a:gd name="connsiteY6" fmla="*/ 138182 h 1028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7324" h="10286999">
                <a:moveTo>
                  <a:pt x="2536332" y="0"/>
                </a:moveTo>
                <a:lnTo>
                  <a:pt x="9077324" y="0"/>
                </a:lnTo>
                <a:lnTo>
                  <a:pt x="9077324" y="10286999"/>
                </a:lnTo>
                <a:lnTo>
                  <a:pt x="2536330" y="10286999"/>
                </a:lnTo>
                <a:lnTo>
                  <a:pt x="2360493" y="10148818"/>
                </a:lnTo>
                <a:cubicBezTo>
                  <a:pt x="918881" y="8959094"/>
                  <a:pt x="0" y="7158606"/>
                  <a:pt x="0" y="5143501"/>
                </a:cubicBezTo>
                <a:cubicBezTo>
                  <a:pt x="0" y="3128395"/>
                  <a:pt x="918881" y="1327906"/>
                  <a:pt x="2360493" y="138182"/>
                </a:cubicBezTo>
                <a:close/>
              </a:path>
            </a:pathLst>
          </a:custGeom>
          <a:solidFill>
            <a:srgbClr val="9ED04D"/>
          </a:solidFill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593867" y="0"/>
            <a:ext cx="4598134" cy="6858000"/>
          </a:xfrm>
          <a:custGeom>
            <a:avLst/>
            <a:gdLst>
              <a:gd name="connsiteX0" fmla="*/ 2536332 w 9077324"/>
              <a:gd name="connsiteY0" fmla="*/ 0 h 10286999"/>
              <a:gd name="connsiteX1" fmla="*/ 9077324 w 9077324"/>
              <a:gd name="connsiteY1" fmla="*/ 0 h 10286999"/>
              <a:gd name="connsiteX2" fmla="*/ 9077324 w 9077324"/>
              <a:gd name="connsiteY2" fmla="*/ 10286999 h 10286999"/>
              <a:gd name="connsiteX3" fmla="*/ 2536330 w 9077324"/>
              <a:gd name="connsiteY3" fmla="*/ 10286999 h 10286999"/>
              <a:gd name="connsiteX4" fmla="*/ 2360493 w 9077324"/>
              <a:gd name="connsiteY4" fmla="*/ 10148818 h 10286999"/>
              <a:gd name="connsiteX5" fmla="*/ 0 w 9077324"/>
              <a:gd name="connsiteY5" fmla="*/ 5143501 h 10286999"/>
              <a:gd name="connsiteX6" fmla="*/ 2360493 w 9077324"/>
              <a:gd name="connsiteY6" fmla="*/ 138182 h 1028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7324" h="10286999">
                <a:moveTo>
                  <a:pt x="2536332" y="0"/>
                </a:moveTo>
                <a:lnTo>
                  <a:pt x="9077324" y="0"/>
                </a:lnTo>
                <a:lnTo>
                  <a:pt x="9077324" y="10286999"/>
                </a:lnTo>
                <a:lnTo>
                  <a:pt x="2536330" y="10286999"/>
                </a:lnTo>
                <a:lnTo>
                  <a:pt x="2360493" y="10148818"/>
                </a:lnTo>
                <a:cubicBezTo>
                  <a:pt x="918881" y="8959094"/>
                  <a:pt x="0" y="7158606"/>
                  <a:pt x="0" y="5143501"/>
                </a:cubicBezTo>
                <a:cubicBezTo>
                  <a:pt x="0" y="3128395"/>
                  <a:pt x="918881" y="1327906"/>
                  <a:pt x="2360493" y="1381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4" name="Title 14">
            <a:extLst>
              <a:ext uri="{FF2B5EF4-FFF2-40B4-BE49-F238E27FC236}">
                <a16:creationId xmlns:a16="http://schemas.microsoft.com/office/drawing/2014/main" id="{1766E87E-8CCB-B249-A86D-761E87EA4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3390" y="1837478"/>
            <a:ext cx="6987457" cy="5476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Please type title here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937352B1-6340-5147-A53D-3E7D794220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3597" y="2727560"/>
            <a:ext cx="5654323" cy="1084046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26A04F8C-BC6D-5642-879A-D4CFF45ADF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619" y="3996489"/>
            <a:ext cx="5654323" cy="1730541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35FA5-4CD4-6343-B4F9-EC718EF0B8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25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rcle text">
    <p:bg>
      <p:bgPr>
        <a:solidFill>
          <a:srgbClr val="00658E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965D71-FCA4-B44F-944A-F14C0EBAB58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5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97DA85-9E17-E241-B41D-33F5CD306F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6" y="187597"/>
            <a:ext cx="2093141" cy="693983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F36027A-BED1-A14A-99DE-5E9B7F9574AB}"/>
              </a:ext>
            </a:extLst>
          </p:cNvPr>
          <p:cNvSpPr/>
          <p:nvPr userDrawn="1"/>
        </p:nvSpPr>
        <p:spPr>
          <a:xfrm>
            <a:off x="3806296" y="1139296"/>
            <a:ext cx="4579408" cy="4579408"/>
          </a:xfrm>
          <a:prstGeom prst="ellipse">
            <a:avLst/>
          </a:prstGeom>
          <a:solidFill>
            <a:schemeClr val="bg1"/>
          </a:solidFill>
          <a:ln w="263525">
            <a:solidFill>
              <a:srgbClr val="9ED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9122A-1F14-8948-B5C5-18670EB719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9212" y="2001537"/>
            <a:ext cx="3417252" cy="2916237"/>
          </a:xfrm>
        </p:spPr>
        <p:txBody>
          <a:bodyPr>
            <a:noAutofit/>
          </a:bodyPr>
          <a:lstStyle>
            <a:lvl1pPr algn="ctr">
              <a:defRPr sz="17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Duis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, vestibulum </a:t>
            </a:r>
            <a:r>
              <a:rPr lang="en-US" dirty="0" err="1"/>
              <a:t>lectus</a:t>
            </a:r>
            <a:r>
              <a:rPr lang="en-US" dirty="0"/>
              <a:t> vitae,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et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ante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5340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3">
          <p15:clr>
            <a:srgbClr val="FBAE40"/>
          </p15:clr>
        </p15:guide>
        <p15:guide id="2" orient="horz" pos="1776">
          <p15:clr>
            <a:srgbClr val="FBAE40"/>
          </p15:clr>
        </p15:guide>
        <p15:guide id="3" orient="horz" pos="5592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Colour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9A565C-1F03-DE49-B937-43BE872EB6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5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77972-E90A-7145-8BC6-A2852B9AA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502" y="4491075"/>
            <a:ext cx="4962293" cy="1325563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Break slide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0E238B-7085-9441-AC55-7C3F2F0655E5}"/>
              </a:ext>
            </a:extLst>
          </p:cNvPr>
          <p:cNvCxnSpPr>
            <a:cxnSpLocks/>
          </p:cNvCxnSpPr>
          <p:nvPr userDrawn="1"/>
        </p:nvCxnSpPr>
        <p:spPr>
          <a:xfrm>
            <a:off x="10048" y="5595825"/>
            <a:ext cx="5432612" cy="0"/>
          </a:xfrm>
          <a:prstGeom prst="line">
            <a:avLst/>
          </a:prstGeom>
          <a:ln w="38100">
            <a:solidFill>
              <a:srgbClr val="FFC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253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 Text box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B11CD-D0CA-7A4C-BE34-11E6F3D38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46C1A3-2A83-8847-82B6-84A655F9640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B68A5B-736E-234D-A640-DD72068D66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EB51A5-93E5-0A49-BF0B-A544A8F23834}"/>
              </a:ext>
            </a:extLst>
          </p:cNvPr>
          <p:cNvSpPr/>
          <p:nvPr userDrawn="1"/>
        </p:nvSpPr>
        <p:spPr>
          <a:xfrm>
            <a:off x="7460672" y="0"/>
            <a:ext cx="4731327" cy="6858000"/>
          </a:xfrm>
          <a:prstGeom prst="rect">
            <a:avLst/>
          </a:prstGeom>
          <a:solidFill>
            <a:srgbClr val="00658E"/>
          </a:solidFill>
          <a:ln>
            <a:solidFill>
              <a:srgbClr val="006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6F8C0-B2B6-6040-AACF-56EDD1036A36}"/>
              </a:ext>
            </a:extLst>
          </p:cNvPr>
          <p:cNvSpPr/>
          <p:nvPr userDrawn="1"/>
        </p:nvSpPr>
        <p:spPr>
          <a:xfrm>
            <a:off x="6829522" y="0"/>
            <a:ext cx="631150" cy="6858000"/>
          </a:xfrm>
          <a:prstGeom prst="rect">
            <a:avLst/>
          </a:prstGeom>
          <a:solidFill>
            <a:srgbClr val="E91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940"/>
              </a:solidFill>
              <a:highlight>
                <a:srgbClr val="006940"/>
              </a:highligh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0F447E8-7DB6-8648-B5CD-3D0A4D35AD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784786" y="1647678"/>
            <a:ext cx="3957448" cy="950556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Please type your</a:t>
            </a:r>
          </a:p>
          <a:p>
            <a:pPr lvl="0"/>
            <a:r>
              <a:rPr lang="en-US" dirty="0"/>
              <a:t>title here</a:t>
            </a:r>
          </a:p>
          <a:p>
            <a:pPr lvl="1"/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89EBF168-357E-F04F-823C-4004E417F35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73637" y="2840458"/>
            <a:ext cx="4002051" cy="25121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55841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2EB51A5-93E5-0A49-BF0B-A544A8F23834}"/>
              </a:ext>
            </a:extLst>
          </p:cNvPr>
          <p:cNvSpPr/>
          <p:nvPr userDrawn="1"/>
        </p:nvSpPr>
        <p:spPr>
          <a:xfrm>
            <a:off x="0" y="0"/>
            <a:ext cx="4861932" cy="6858000"/>
          </a:xfrm>
          <a:prstGeom prst="rect">
            <a:avLst/>
          </a:prstGeom>
          <a:solidFill>
            <a:srgbClr val="00658E"/>
          </a:solidFill>
          <a:ln>
            <a:solidFill>
              <a:srgbClr val="006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6F8C0-B2B6-6040-AACF-56EDD1036A36}"/>
              </a:ext>
            </a:extLst>
          </p:cNvPr>
          <p:cNvSpPr/>
          <p:nvPr userDrawn="1"/>
        </p:nvSpPr>
        <p:spPr>
          <a:xfrm>
            <a:off x="4866908" y="0"/>
            <a:ext cx="631150" cy="6858000"/>
          </a:xfrm>
          <a:prstGeom prst="rect">
            <a:avLst/>
          </a:prstGeom>
          <a:solidFill>
            <a:srgbClr val="9ED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940"/>
              </a:solidFill>
              <a:highlight>
                <a:srgbClr val="006940"/>
              </a:highligh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0F447E8-7DB6-8648-B5CD-3D0A4D35AD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7644" y="1603073"/>
            <a:ext cx="3957448" cy="950556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Please type your</a:t>
            </a:r>
          </a:p>
          <a:p>
            <a:pPr lvl="0"/>
            <a:r>
              <a:rPr lang="en-US" dirty="0"/>
              <a:t>title here</a:t>
            </a:r>
          </a:p>
          <a:p>
            <a:pPr lvl="1"/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89EBF168-357E-F04F-823C-4004E417F35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495" y="2795853"/>
            <a:ext cx="4002051" cy="25121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623FBD-A8E4-584A-80C4-14F8B432F4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6" y="187597"/>
            <a:ext cx="2093141" cy="69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15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k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attFill prst="solidDmnd">
            <a:fgClr>
              <a:schemeClr val="accent2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C093C81-7589-E64D-ADCF-0C56CE3723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502" y="4491075"/>
            <a:ext cx="4962293" cy="1325563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Break slide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43BC2D-CE30-D546-AE14-B0302666B15C}"/>
              </a:ext>
            </a:extLst>
          </p:cNvPr>
          <p:cNvCxnSpPr>
            <a:cxnSpLocks/>
          </p:cNvCxnSpPr>
          <p:nvPr userDrawn="1"/>
        </p:nvCxnSpPr>
        <p:spPr>
          <a:xfrm>
            <a:off x="10048" y="5595825"/>
            <a:ext cx="5432612" cy="0"/>
          </a:xfrm>
          <a:prstGeom prst="line">
            <a:avLst/>
          </a:prstGeom>
          <a:ln w="38100">
            <a:solidFill>
              <a:srgbClr val="FFC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83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loure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D80079-7C49-834F-A001-075D3CBA3A82}"/>
              </a:ext>
            </a:extLst>
          </p:cNvPr>
          <p:cNvSpPr/>
          <p:nvPr userDrawn="1"/>
        </p:nvSpPr>
        <p:spPr>
          <a:xfrm>
            <a:off x="2521131" y="0"/>
            <a:ext cx="631150" cy="6858000"/>
          </a:xfrm>
          <a:prstGeom prst="rect">
            <a:avLst/>
          </a:prstGeom>
          <a:solidFill>
            <a:srgbClr val="9ED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7C517-FE07-D847-94B0-564E9A268B29}"/>
              </a:ext>
            </a:extLst>
          </p:cNvPr>
          <p:cNvSpPr/>
          <p:nvPr userDrawn="1"/>
        </p:nvSpPr>
        <p:spPr>
          <a:xfrm>
            <a:off x="0" y="0"/>
            <a:ext cx="2521131" cy="6858000"/>
          </a:xfrm>
          <a:prstGeom prst="rect">
            <a:avLst/>
          </a:prstGeom>
          <a:solidFill>
            <a:srgbClr val="00658E"/>
          </a:solidFill>
          <a:ln>
            <a:solidFill>
              <a:srgbClr val="006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800079-6CB0-4A4A-BB7C-CB444C458C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6" y="187597"/>
            <a:ext cx="2093141" cy="693983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A1C67E78-A46F-8A42-88DB-FCB4414F89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2607" y="1471716"/>
            <a:ext cx="6987457" cy="547688"/>
          </a:xfrm>
        </p:spPr>
        <p:txBody>
          <a:bodyPr/>
          <a:lstStyle/>
          <a:p>
            <a:r>
              <a:rPr lang="en-US" dirty="0"/>
              <a:t>Please type title here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45A9705-C5C1-8A42-A801-4ABBB9D131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3188" y="2400300"/>
            <a:ext cx="7308850" cy="1673225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522EFC21-2BD7-3645-A556-26A8079EA7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13188" y="4073525"/>
            <a:ext cx="7308850" cy="16732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316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671" y="1187643"/>
            <a:ext cx="11478986" cy="835282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317195"/>
                </a:solidFill>
                <a:latin typeface="Verdana Pro Black" panose="020B0A0403050404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o the right/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3235D7-A614-E44B-BE5A-DE48ADD74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4C498077-3FA5-9D41-AF27-0F51D3BFA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9838" y="1751162"/>
            <a:ext cx="3864328" cy="1325563"/>
          </a:xfrm>
        </p:spPr>
        <p:txBody>
          <a:bodyPr/>
          <a:lstStyle/>
          <a:p>
            <a:r>
              <a:rPr lang="en-US" dirty="0"/>
              <a:t>Please type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6" name="Text Placeholder 54">
            <a:extLst>
              <a:ext uri="{FF2B5EF4-FFF2-40B4-BE49-F238E27FC236}">
                <a16:creationId xmlns:a16="http://schemas.microsoft.com/office/drawing/2014/main" id="{41CBAC5E-8C0E-6348-9731-DCBEB01AF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9977" y="3212917"/>
            <a:ext cx="2973640" cy="226385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2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A16595-46E8-874B-82A4-0125D863E5F8}"/>
              </a:ext>
            </a:extLst>
          </p:cNvPr>
          <p:cNvSpPr/>
          <p:nvPr userDrawn="1"/>
        </p:nvSpPr>
        <p:spPr>
          <a:xfrm>
            <a:off x="5987143" y="936171"/>
            <a:ext cx="685800" cy="685800"/>
          </a:xfrm>
          <a:prstGeom prst="ellipse">
            <a:avLst/>
          </a:prstGeom>
          <a:solidFill>
            <a:srgbClr val="F38831">
              <a:alpha val="0"/>
            </a:srgbClr>
          </a:solidFill>
          <a:ln w="50800">
            <a:solidFill>
              <a:srgbClr val="F38831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DEC27DC-513E-6744-B4CA-26E17DBCB45E}"/>
              </a:ext>
            </a:extLst>
          </p:cNvPr>
          <p:cNvSpPr/>
          <p:nvPr userDrawn="1"/>
        </p:nvSpPr>
        <p:spPr>
          <a:xfrm>
            <a:off x="5943600" y="3918856"/>
            <a:ext cx="685800" cy="685800"/>
          </a:xfrm>
          <a:prstGeom prst="ellipse">
            <a:avLst/>
          </a:prstGeom>
          <a:solidFill>
            <a:srgbClr val="E9163B">
              <a:alpha val="0"/>
            </a:srgbClr>
          </a:solidFill>
          <a:ln w="50800">
            <a:solidFill>
              <a:srgbClr val="E9163B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F9F1FB-4BD0-9040-8CDF-214DDC82171D}"/>
              </a:ext>
            </a:extLst>
          </p:cNvPr>
          <p:cNvSpPr/>
          <p:nvPr userDrawn="1"/>
        </p:nvSpPr>
        <p:spPr>
          <a:xfrm>
            <a:off x="8904514" y="914400"/>
            <a:ext cx="685800" cy="685800"/>
          </a:xfrm>
          <a:prstGeom prst="ellipse">
            <a:avLst/>
          </a:prstGeom>
          <a:solidFill>
            <a:srgbClr val="00A2DE">
              <a:alpha val="0"/>
            </a:srgbClr>
          </a:solidFill>
          <a:ln w="50800">
            <a:solidFill>
              <a:srgbClr val="00A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2957F1-195F-644E-A341-0628C5F609FE}"/>
              </a:ext>
            </a:extLst>
          </p:cNvPr>
          <p:cNvSpPr/>
          <p:nvPr userDrawn="1"/>
        </p:nvSpPr>
        <p:spPr>
          <a:xfrm>
            <a:off x="8904514" y="3907972"/>
            <a:ext cx="685800" cy="685800"/>
          </a:xfrm>
          <a:prstGeom prst="ellipse">
            <a:avLst/>
          </a:prstGeom>
          <a:solidFill>
            <a:srgbClr val="B0BC36">
              <a:alpha val="0"/>
            </a:srgbClr>
          </a:solidFill>
          <a:ln w="50800">
            <a:solidFill>
              <a:srgbClr val="B0BC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386245AF-3C32-414F-BF46-F060438C41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72504" y="2056281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EF020D37-D598-224C-BD7D-228C968DF7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35481" y="2054677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5FA8C216-07A3-434F-8027-D75166806F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33877" y="5008028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E81718A3-65B9-2348-947F-81C8311242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58066" y="5064175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864A2020-26B1-8A44-8040-086778EC12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61275" y="1737043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6" name="Text Placeholder 54">
            <a:extLst>
              <a:ext uri="{FF2B5EF4-FFF2-40B4-BE49-F238E27FC236}">
                <a16:creationId xmlns:a16="http://schemas.microsoft.com/office/drawing/2014/main" id="{C4D2D23A-0428-C545-AA04-A085E2AB2A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24252" y="1716188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00A2D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3CFFFFD5-8C12-2646-9606-2C3EAA1CCD5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22647" y="4698415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9ED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471286D9-71E9-6F44-8B80-6F2E88C87F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37211" y="4716061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46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centre/bullets a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3235D7-A614-E44B-BE5A-DE48ADD74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FA16595-46E8-874B-82A4-0125D863E5F8}"/>
              </a:ext>
            </a:extLst>
          </p:cNvPr>
          <p:cNvSpPr/>
          <p:nvPr userDrawn="1"/>
        </p:nvSpPr>
        <p:spPr>
          <a:xfrm>
            <a:off x="2800190" y="1137877"/>
            <a:ext cx="685800" cy="685800"/>
          </a:xfrm>
          <a:prstGeom prst="ellipse">
            <a:avLst/>
          </a:prstGeom>
          <a:solidFill>
            <a:srgbClr val="F38831">
              <a:alpha val="0"/>
            </a:srgbClr>
          </a:solidFill>
          <a:ln w="50800">
            <a:solidFill>
              <a:srgbClr val="F38831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DEC27DC-513E-6744-B4CA-26E17DBCB45E}"/>
              </a:ext>
            </a:extLst>
          </p:cNvPr>
          <p:cNvSpPr/>
          <p:nvPr userDrawn="1"/>
        </p:nvSpPr>
        <p:spPr>
          <a:xfrm>
            <a:off x="2823883" y="3932303"/>
            <a:ext cx="685800" cy="685800"/>
          </a:xfrm>
          <a:prstGeom prst="ellipse">
            <a:avLst/>
          </a:prstGeom>
          <a:solidFill>
            <a:srgbClr val="E9163B">
              <a:alpha val="0"/>
            </a:srgbClr>
          </a:solidFill>
          <a:ln w="50800">
            <a:solidFill>
              <a:srgbClr val="E9163B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F9F1FB-4BD0-9040-8CDF-214DDC82171D}"/>
              </a:ext>
            </a:extLst>
          </p:cNvPr>
          <p:cNvSpPr/>
          <p:nvPr userDrawn="1"/>
        </p:nvSpPr>
        <p:spPr>
          <a:xfrm>
            <a:off x="8487661" y="1156447"/>
            <a:ext cx="685800" cy="685800"/>
          </a:xfrm>
          <a:prstGeom prst="ellipse">
            <a:avLst/>
          </a:prstGeom>
          <a:solidFill>
            <a:srgbClr val="00A2DE">
              <a:alpha val="0"/>
            </a:srgbClr>
          </a:solidFill>
          <a:ln w="50800">
            <a:solidFill>
              <a:srgbClr val="00A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2957F1-195F-644E-A341-0628C5F609FE}"/>
              </a:ext>
            </a:extLst>
          </p:cNvPr>
          <p:cNvSpPr/>
          <p:nvPr userDrawn="1"/>
        </p:nvSpPr>
        <p:spPr>
          <a:xfrm>
            <a:off x="8541444" y="3921420"/>
            <a:ext cx="685800" cy="685800"/>
          </a:xfrm>
          <a:prstGeom prst="ellipse">
            <a:avLst/>
          </a:prstGeom>
          <a:solidFill>
            <a:srgbClr val="B0BC36">
              <a:alpha val="0"/>
            </a:srgbClr>
          </a:solidFill>
          <a:ln w="50800">
            <a:solidFill>
              <a:srgbClr val="B0BC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386245AF-3C32-414F-BF46-F060438C41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8492" y="2432798"/>
            <a:ext cx="2667235" cy="975677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dirty="0"/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EF020D37-D598-224C-BD7D-228C968DF7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11046" y="2390854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5FA8C216-07A3-434F-8027-D75166806F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2889" y="5142498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E81718A3-65B9-2348-947F-81C8311242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0607" y="5171751"/>
            <a:ext cx="2667235" cy="975677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1100" dirty="0"/>
          </a:p>
          <a:p>
            <a:pPr lvl="2"/>
            <a:endParaRPr lang="en-US" dirty="0"/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864A2020-26B1-8A44-8040-086778EC12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7263" y="2113560"/>
            <a:ext cx="2667235" cy="322763"/>
          </a:xfrm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 algn="r">
              <a:buNone/>
              <a:defRPr sz="1100"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2"/>
            <a:r>
              <a:rPr lang="en-US" dirty="0"/>
              <a:t>Bullet point</a:t>
            </a:r>
          </a:p>
        </p:txBody>
      </p:sp>
      <p:sp>
        <p:nvSpPr>
          <p:cNvPr id="16" name="Text Placeholder 54">
            <a:extLst>
              <a:ext uri="{FF2B5EF4-FFF2-40B4-BE49-F238E27FC236}">
                <a16:creationId xmlns:a16="http://schemas.microsoft.com/office/drawing/2014/main" id="{C4D2D23A-0428-C545-AA04-A085E2AB2A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99817" y="2052365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00A2D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3CFFFFD5-8C12-2646-9606-2C3EAA1CCD5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11659" y="4832885"/>
            <a:ext cx="2667235" cy="322763"/>
          </a:xfr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9ED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471286D9-71E9-6F44-8B80-6F2E88C87F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9752" y="4823637"/>
            <a:ext cx="2667235" cy="322763"/>
          </a:xfrm>
        </p:spPr>
        <p:txBody>
          <a:bodyPr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 algn="r">
              <a:buNone/>
              <a:defRPr sz="1100"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2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398941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2057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7498443" y="0"/>
            <a:ext cx="4693557" cy="6858000"/>
          </a:xfrm>
          <a:pattFill prst="solidDmnd">
            <a:fgClr>
              <a:schemeClr val="accent2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7A5D6B-1A71-FB4D-BA32-384D053D0897}"/>
              </a:ext>
            </a:extLst>
          </p:cNvPr>
          <p:cNvSpPr/>
          <p:nvPr userDrawn="1"/>
        </p:nvSpPr>
        <p:spPr>
          <a:xfrm>
            <a:off x="6899942" y="0"/>
            <a:ext cx="617389" cy="6858000"/>
          </a:xfrm>
          <a:prstGeom prst="rect">
            <a:avLst/>
          </a:prstGeom>
          <a:solidFill>
            <a:srgbClr val="F38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4">
            <a:extLst>
              <a:ext uri="{FF2B5EF4-FFF2-40B4-BE49-F238E27FC236}">
                <a16:creationId xmlns:a16="http://schemas.microsoft.com/office/drawing/2014/main" id="{57B962A7-B151-0A4B-AB55-F21AF369DD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267" y="1933730"/>
            <a:ext cx="6987457" cy="5476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Please type title here</a:t>
            </a:r>
          </a:p>
        </p:txBody>
      </p:sp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5CA2FE28-6F3E-974A-BE26-08A310878B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2848" y="2737185"/>
            <a:ext cx="5654323" cy="1084046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327F7676-24F7-934A-86D2-7081616E4C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870" y="4015741"/>
            <a:ext cx="5654323" cy="1730541"/>
          </a:xfrm>
        </p:spPr>
        <p:txBody>
          <a:bodyPr/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B70EC8-733D-7843-9457-7A213B87F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2792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4">
            <a:extLst>
              <a:ext uri="{FF2B5EF4-FFF2-40B4-BE49-F238E27FC236}">
                <a16:creationId xmlns:a16="http://schemas.microsoft.com/office/drawing/2014/main" id="{57B962A7-B151-0A4B-AB55-F21AF369DD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814" y="2134452"/>
            <a:ext cx="3833616" cy="5476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Please type your heading here</a:t>
            </a:r>
          </a:p>
        </p:txBody>
      </p:sp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5CA2FE28-6F3E-974A-BE26-08A310878B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0546" y="3071721"/>
            <a:ext cx="4056059" cy="21470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0" baseline="0"/>
            </a:lvl1pPr>
            <a:lvl5pPr marL="1828800" indent="0" algn="l">
              <a:buNone/>
              <a:defRPr/>
            </a:lvl5pPr>
          </a:lstStyle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Lorem ipsum dolor sit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B70EC8-733D-7843-9457-7A213B87F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87D3E5-DA4E-FA4D-95C9-69402EC07438}"/>
              </a:ext>
            </a:extLst>
          </p:cNvPr>
          <p:cNvSpPr/>
          <p:nvPr userDrawn="1"/>
        </p:nvSpPr>
        <p:spPr>
          <a:xfrm>
            <a:off x="5012883" y="-93518"/>
            <a:ext cx="631150" cy="7065818"/>
          </a:xfrm>
          <a:prstGeom prst="rect">
            <a:avLst/>
          </a:prstGeom>
          <a:solidFill>
            <a:srgbClr val="F38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940"/>
              </a:solidFill>
              <a:highlight>
                <a:srgbClr val="00694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50C18D-BFE1-F148-892D-EAD0FBAE6EFD}"/>
              </a:ext>
            </a:extLst>
          </p:cNvPr>
          <p:cNvSpPr/>
          <p:nvPr userDrawn="1"/>
        </p:nvSpPr>
        <p:spPr>
          <a:xfrm>
            <a:off x="6645328" y="1086445"/>
            <a:ext cx="1043437" cy="1043437"/>
          </a:xfrm>
          <a:prstGeom prst="ellipse">
            <a:avLst/>
          </a:prstGeom>
          <a:solidFill>
            <a:srgbClr val="E9163B">
              <a:alpha val="0"/>
            </a:srgbClr>
          </a:solidFill>
          <a:ln w="50800">
            <a:solidFill>
              <a:srgbClr val="E9163B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DF3DE3D6-2CE2-1F40-B0FE-8153B5372A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54135" y="1417726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F2403565-4E37-8044-95D0-3B4AC0AFAC7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55582" y="1091915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E9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68C0F77-0E7C-2248-8A07-FF976E2CC5EC}"/>
              </a:ext>
            </a:extLst>
          </p:cNvPr>
          <p:cNvSpPr/>
          <p:nvPr userDrawn="1"/>
        </p:nvSpPr>
        <p:spPr>
          <a:xfrm>
            <a:off x="6635750" y="2764969"/>
            <a:ext cx="1040803" cy="1040803"/>
          </a:xfrm>
          <a:prstGeom prst="ellipse">
            <a:avLst/>
          </a:prstGeom>
          <a:solidFill>
            <a:srgbClr val="F38831">
              <a:alpha val="0"/>
            </a:srgbClr>
          </a:solidFill>
          <a:ln w="50800">
            <a:solidFill>
              <a:srgbClr val="F38831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C7A3F1AF-8D94-0545-A93B-0AF417C5F7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72721" y="3120146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9A037986-2F0F-7B45-8734-4C17FB1F38E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017" y="2772032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F38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C1F1AA-6ABC-3940-B576-97735E0DDAB8}"/>
              </a:ext>
            </a:extLst>
          </p:cNvPr>
          <p:cNvSpPr/>
          <p:nvPr userDrawn="1"/>
        </p:nvSpPr>
        <p:spPr>
          <a:xfrm>
            <a:off x="6635750" y="4516244"/>
            <a:ext cx="1058593" cy="1058593"/>
          </a:xfrm>
          <a:prstGeom prst="ellipse">
            <a:avLst/>
          </a:prstGeom>
          <a:solidFill>
            <a:srgbClr val="00A2DE">
              <a:alpha val="0"/>
            </a:srgbClr>
          </a:solidFill>
          <a:ln w="50800">
            <a:solidFill>
              <a:srgbClr val="00A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51EF48C2-FC69-D746-9ED0-D2713ABC4A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307" y="4844868"/>
            <a:ext cx="2667235" cy="9756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Maecenas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3767FD1D-E9EA-C84C-8DCB-EC39B4F1C26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92754" y="4496754"/>
            <a:ext cx="2667235" cy="3227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00A2D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914400" indent="0">
              <a:buNone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point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73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180">
          <p15:clr>
            <a:srgbClr val="FBAE40"/>
          </p15:clr>
        </p15:guide>
        <p15:guide id="3" pos="486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Colour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9A565C-1F03-DE49-B937-43BE872EB6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5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77972-E90A-7145-8BC6-A2852B9AA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502" y="4491075"/>
            <a:ext cx="4962293" cy="1325563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Break slide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0E238B-7085-9441-AC55-7C3F2F0655E5}"/>
              </a:ext>
            </a:extLst>
          </p:cNvPr>
          <p:cNvCxnSpPr>
            <a:cxnSpLocks/>
          </p:cNvCxnSpPr>
          <p:nvPr userDrawn="1"/>
        </p:nvCxnSpPr>
        <p:spPr>
          <a:xfrm>
            <a:off x="10048" y="5595825"/>
            <a:ext cx="5432612" cy="0"/>
          </a:xfrm>
          <a:prstGeom prst="line">
            <a:avLst/>
          </a:prstGeom>
          <a:ln w="38100">
            <a:solidFill>
              <a:srgbClr val="FFC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6147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k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attFill prst="solidDmnd">
            <a:fgClr>
              <a:schemeClr val="accent2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C093C81-7589-E64D-ADCF-0C56CE3723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502" y="4491075"/>
            <a:ext cx="4962293" cy="1325563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Break slide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43BC2D-CE30-D546-AE14-B0302666B15C}"/>
              </a:ext>
            </a:extLst>
          </p:cNvPr>
          <p:cNvCxnSpPr>
            <a:cxnSpLocks/>
          </p:cNvCxnSpPr>
          <p:nvPr userDrawn="1"/>
        </p:nvCxnSpPr>
        <p:spPr>
          <a:xfrm>
            <a:off x="10048" y="5595825"/>
            <a:ext cx="5432612" cy="0"/>
          </a:xfrm>
          <a:prstGeom prst="line">
            <a:avLst/>
          </a:prstGeom>
          <a:ln w="38100">
            <a:solidFill>
              <a:srgbClr val="FFC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429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72D36-708B-954D-B07D-937820EB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E392-B166-49BB-92D5-BAA48EAFD9C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B817C-29D4-554A-8A84-463A7EE4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6CAED-FC2E-7B4E-AF37-C1A36B42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CEB9-F247-4DE1-86E0-2BE6EFE2662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981A55-BE60-8742-BC8E-33B6D04889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697650-64D4-2741-8AE8-E7BAE0CD6BE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577167" y="454497"/>
            <a:ext cx="7436628" cy="592137"/>
          </a:xfrm>
        </p:spPr>
        <p:txBody>
          <a:bodyPr/>
          <a:lstStyle>
            <a:lvl1pPr marL="0" indent="0">
              <a:buNone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of bar chart goes here</a:t>
            </a:r>
          </a:p>
          <a:p>
            <a:pPr lvl="1"/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C904033-1305-F94E-99F9-7F1D4A2CB38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160502" y="5787986"/>
            <a:ext cx="9934575" cy="83661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569FFA-3ADF-4A95-B11B-C8776759BD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380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B11CD-D0CA-7A4C-BE34-11E6F3D38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46C1A3-2A83-8847-82B6-84A655F9640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B68A5B-736E-234D-A640-DD72068D66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5" y="195945"/>
            <a:ext cx="2073933" cy="6876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EB51A5-93E5-0A49-BF0B-A544A8F23834}"/>
              </a:ext>
            </a:extLst>
          </p:cNvPr>
          <p:cNvSpPr/>
          <p:nvPr userDrawn="1"/>
        </p:nvSpPr>
        <p:spPr>
          <a:xfrm>
            <a:off x="7460672" y="0"/>
            <a:ext cx="4731327" cy="6858000"/>
          </a:xfrm>
          <a:prstGeom prst="rect">
            <a:avLst/>
          </a:prstGeom>
          <a:solidFill>
            <a:srgbClr val="00658E"/>
          </a:solidFill>
          <a:ln>
            <a:solidFill>
              <a:srgbClr val="006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6F8C0-B2B6-6040-AACF-56EDD1036A36}"/>
              </a:ext>
            </a:extLst>
          </p:cNvPr>
          <p:cNvSpPr/>
          <p:nvPr userDrawn="1"/>
        </p:nvSpPr>
        <p:spPr>
          <a:xfrm>
            <a:off x="6829522" y="0"/>
            <a:ext cx="631150" cy="6858000"/>
          </a:xfrm>
          <a:prstGeom prst="rect">
            <a:avLst/>
          </a:prstGeom>
          <a:solidFill>
            <a:srgbClr val="9ED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940"/>
              </a:solidFill>
              <a:highlight>
                <a:srgbClr val="006940"/>
              </a:highligh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0F447E8-7DB6-8648-B5CD-3D0A4D35AD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784786" y="1647678"/>
            <a:ext cx="3957448" cy="950556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Please type your</a:t>
            </a:r>
          </a:p>
          <a:p>
            <a:pPr lvl="0"/>
            <a:r>
              <a:rPr lang="en-US" dirty="0"/>
              <a:t>title here</a:t>
            </a:r>
          </a:p>
          <a:p>
            <a:pPr lvl="1"/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89EBF168-357E-F04F-823C-4004E417F35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73637" y="2840458"/>
            <a:ext cx="4002051" cy="25121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819722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2EB51A5-93E5-0A49-BF0B-A544A8F23834}"/>
              </a:ext>
            </a:extLst>
          </p:cNvPr>
          <p:cNvSpPr/>
          <p:nvPr userDrawn="1"/>
        </p:nvSpPr>
        <p:spPr>
          <a:xfrm>
            <a:off x="0" y="0"/>
            <a:ext cx="4861932" cy="6858000"/>
          </a:xfrm>
          <a:prstGeom prst="rect">
            <a:avLst/>
          </a:prstGeom>
          <a:solidFill>
            <a:srgbClr val="00658E"/>
          </a:solidFill>
          <a:ln>
            <a:solidFill>
              <a:srgbClr val="006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6F8C0-B2B6-6040-AACF-56EDD1036A36}"/>
              </a:ext>
            </a:extLst>
          </p:cNvPr>
          <p:cNvSpPr/>
          <p:nvPr userDrawn="1"/>
        </p:nvSpPr>
        <p:spPr>
          <a:xfrm>
            <a:off x="4866908" y="0"/>
            <a:ext cx="631150" cy="6858000"/>
          </a:xfrm>
          <a:prstGeom prst="rect">
            <a:avLst/>
          </a:prstGeom>
          <a:solidFill>
            <a:srgbClr val="9ED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940"/>
              </a:solidFill>
              <a:highlight>
                <a:srgbClr val="006940"/>
              </a:highligh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0F447E8-7DB6-8648-B5CD-3D0A4D35AD2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7644" y="1603073"/>
            <a:ext cx="3957448" cy="950556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Please type your</a:t>
            </a:r>
          </a:p>
          <a:p>
            <a:pPr lvl="0"/>
            <a:r>
              <a:rPr lang="en-US" dirty="0"/>
              <a:t>title here</a:t>
            </a:r>
          </a:p>
          <a:p>
            <a:pPr lvl="1"/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89EBF168-357E-F04F-823C-4004E417F35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495" y="2795853"/>
            <a:ext cx="4002051" cy="251212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consectetuer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Maecenas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congue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Fusce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posuere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pulvinar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ultricies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libero, sit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commodo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urna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Nunc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viverra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623FBD-A8E4-584A-80C4-14F8B432F4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6" y="187597"/>
            <a:ext cx="2093141" cy="69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1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671" y="1187643"/>
            <a:ext cx="7496369" cy="835282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317195"/>
                </a:solidFill>
                <a:latin typeface="Verdana Pro Black" panose="020B0A0403050404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4671" y="2370137"/>
            <a:ext cx="7216451" cy="381551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9EA6BDF-B59C-4390-9E36-3B5561F9BA3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61040" y="1026367"/>
            <a:ext cx="3655587" cy="5831633"/>
          </a:xfrm>
          <a:custGeom>
            <a:avLst/>
            <a:gdLst>
              <a:gd name="connsiteX0" fmla="*/ 2536332 w 9077324"/>
              <a:gd name="connsiteY0" fmla="*/ 0 h 10286999"/>
              <a:gd name="connsiteX1" fmla="*/ 9077324 w 9077324"/>
              <a:gd name="connsiteY1" fmla="*/ 0 h 10286999"/>
              <a:gd name="connsiteX2" fmla="*/ 9077324 w 9077324"/>
              <a:gd name="connsiteY2" fmla="*/ 10286999 h 10286999"/>
              <a:gd name="connsiteX3" fmla="*/ 2536330 w 9077324"/>
              <a:gd name="connsiteY3" fmla="*/ 10286999 h 10286999"/>
              <a:gd name="connsiteX4" fmla="*/ 2360493 w 9077324"/>
              <a:gd name="connsiteY4" fmla="*/ 10148818 h 10286999"/>
              <a:gd name="connsiteX5" fmla="*/ 0 w 9077324"/>
              <a:gd name="connsiteY5" fmla="*/ 5143501 h 10286999"/>
              <a:gd name="connsiteX6" fmla="*/ 2360493 w 9077324"/>
              <a:gd name="connsiteY6" fmla="*/ 138182 h 1028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7324" h="10286999">
                <a:moveTo>
                  <a:pt x="2536332" y="0"/>
                </a:moveTo>
                <a:lnTo>
                  <a:pt x="9077324" y="0"/>
                </a:lnTo>
                <a:lnTo>
                  <a:pt x="9077324" y="10286999"/>
                </a:lnTo>
                <a:lnTo>
                  <a:pt x="2536330" y="10286999"/>
                </a:lnTo>
                <a:lnTo>
                  <a:pt x="2360493" y="10148818"/>
                </a:lnTo>
                <a:cubicBezTo>
                  <a:pt x="918881" y="8959094"/>
                  <a:pt x="0" y="7158606"/>
                  <a:pt x="0" y="5143501"/>
                </a:cubicBezTo>
                <a:cubicBezTo>
                  <a:pt x="0" y="3128395"/>
                  <a:pt x="918881" y="1327906"/>
                  <a:pt x="2360493" y="138182"/>
                </a:cubicBezTo>
                <a:close/>
              </a:path>
            </a:pathLst>
          </a:custGeom>
          <a:solidFill>
            <a:srgbClr val="7DD0E0"/>
          </a:solidFill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87E58F1F-91FA-4551-BAF2-8B9549578F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62257" y="1026366"/>
            <a:ext cx="3929743" cy="5831634"/>
          </a:xfrm>
          <a:custGeom>
            <a:avLst/>
            <a:gdLst>
              <a:gd name="connsiteX0" fmla="*/ 2536332 w 9077324"/>
              <a:gd name="connsiteY0" fmla="*/ 0 h 10286999"/>
              <a:gd name="connsiteX1" fmla="*/ 9077324 w 9077324"/>
              <a:gd name="connsiteY1" fmla="*/ 0 h 10286999"/>
              <a:gd name="connsiteX2" fmla="*/ 9077324 w 9077324"/>
              <a:gd name="connsiteY2" fmla="*/ 10286999 h 10286999"/>
              <a:gd name="connsiteX3" fmla="*/ 2536330 w 9077324"/>
              <a:gd name="connsiteY3" fmla="*/ 10286999 h 10286999"/>
              <a:gd name="connsiteX4" fmla="*/ 2360493 w 9077324"/>
              <a:gd name="connsiteY4" fmla="*/ 10148818 h 10286999"/>
              <a:gd name="connsiteX5" fmla="*/ 0 w 9077324"/>
              <a:gd name="connsiteY5" fmla="*/ 5143501 h 10286999"/>
              <a:gd name="connsiteX6" fmla="*/ 2360493 w 9077324"/>
              <a:gd name="connsiteY6" fmla="*/ 138182 h 1028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7324" h="10286999">
                <a:moveTo>
                  <a:pt x="2536332" y="0"/>
                </a:moveTo>
                <a:lnTo>
                  <a:pt x="9077324" y="0"/>
                </a:lnTo>
                <a:lnTo>
                  <a:pt x="9077324" y="10286999"/>
                </a:lnTo>
                <a:lnTo>
                  <a:pt x="2536330" y="10286999"/>
                </a:lnTo>
                <a:lnTo>
                  <a:pt x="2360493" y="10148818"/>
                </a:lnTo>
                <a:cubicBezTo>
                  <a:pt x="918881" y="8959094"/>
                  <a:pt x="0" y="7158606"/>
                  <a:pt x="0" y="5143501"/>
                </a:cubicBezTo>
                <a:cubicBezTo>
                  <a:pt x="0" y="3128395"/>
                  <a:pt x="918881" y="1327906"/>
                  <a:pt x="2360493" y="13818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3965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035424"/>
            <a:ext cx="12192000" cy="5809129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216000" tIns="288000" rIns="180000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13212" y="4266223"/>
            <a:ext cx="7203141" cy="1133430"/>
          </a:xfrm>
          <a:solidFill>
            <a:schemeClr val="tx1">
              <a:lumMod val="75000"/>
              <a:alpha val="85000"/>
            </a:schemeClr>
          </a:solidFill>
        </p:spPr>
        <p:txBody>
          <a:bodyPr anchor="b">
            <a:normAutofit/>
          </a:bodyPr>
          <a:lstStyle>
            <a:lvl1pPr algn="ctr"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13212" y="5399653"/>
            <a:ext cx="7203141" cy="806824"/>
          </a:xfrm>
          <a:solidFill>
            <a:schemeClr val="tx1">
              <a:lumMod val="75000"/>
              <a:alpha val="85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11353800" y="6206477"/>
            <a:ext cx="664464" cy="365125"/>
          </a:xfrm>
          <a:prstGeom prst="rect">
            <a:avLst/>
          </a:prstGeom>
        </p:spPr>
        <p:txBody>
          <a:bodyPr/>
          <a:lstStyle/>
          <a:p>
            <a:fld id="{43CB5CE9-CCE0-F64C-94B1-24B40667BE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1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verlay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1021976"/>
            <a:ext cx="12192000" cy="5836024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216000" tIns="288000" rIns="180000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" y="1021976"/>
            <a:ext cx="6683188" cy="5836024"/>
          </a:xfrm>
          <a:solidFill>
            <a:schemeClr val="tx1">
              <a:lumMod val="75000"/>
              <a:alpha val="85000"/>
            </a:schemeClr>
          </a:solidFill>
        </p:spPr>
        <p:txBody>
          <a:bodyPr lIns="684000" tIns="360000" rIns="360000" bIns="360000" anchor="ctr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130" y="1399918"/>
            <a:ext cx="5961058" cy="83528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5388" y="6185647"/>
            <a:ext cx="2743200" cy="365125"/>
          </a:xfrm>
          <a:prstGeom prst="rect">
            <a:avLst/>
          </a:prstGeom>
        </p:spPr>
        <p:txBody>
          <a:bodyPr/>
          <a:lstStyle/>
          <a:p>
            <a:fld id="{43CB5CE9-CCE0-F64C-94B1-24B40667BE7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Content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1021976"/>
            <a:ext cx="12192000" cy="5836024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216000" tIns="288000" rIns="180000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02319" y="1021976"/>
            <a:ext cx="4852115" cy="5836024"/>
          </a:xfrm>
          <a:solidFill>
            <a:schemeClr val="tx1">
              <a:lumMod val="75000"/>
              <a:alpha val="85000"/>
            </a:schemeClr>
          </a:solidFill>
        </p:spPr>
        <p:txBody>
          <a:bodyPr lIns="360000" tIns="360000" rIns="360000" bIns="360000"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9521" y="1518568"/>
            <a:ext cx="3794280" cy="75934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5388" y="618564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CB5CE9-CCE0-F64C-94B1-24B40667BE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Left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030146"/>
            <a:ext cx="5239871" cy="5827853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216000" tIns="288000" rIns="180000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6166" y="1399918"/>
            <a:ext cx="5961058" cy="835282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317195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666165" y="2370137"/>
            <a:ext cx="5961059" cy="381551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5388" y="6185647"/>
            <a:ext cx="2743200" cy="365125"/>
          </a:xfrm>
          <a:prstGeom prst="rect">
            <a:avLst/>
          </a:prstGeom>
        </p:spPr>
        <p:txBody>
          <a:bodyPr/>
          <a:lstStyle/>
          <a:p>
            <a:fld id="{43CB5CE9-CCE0-F64C-94B1-24B40667BE7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1567" y="1399918"/>
            <a:ext cx="10622233" cy="83528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5388" y="6185647"/>
            <a:ext cx="2743200" cy="365125"/>
          </a:xfrm>
          <a:prstGeom prst="rect">
            <a:avLst/>
          </a:prstGeom>
        </p:spPr>
        <p:txBody>
          <a:bodyPr/>
          <a:lstStyle/>
          <a:p>
            <a:fld id="{43CB5CE9-CCE0-F64C-94B1-24B40667BE7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Section Title (if required)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/>
          </p:nvPr>
        </p:nvSpPr>
        <p:spPr>
          <a:xfrm>
            <a:off x="731651" y="2368924"/>
            <a:ext cx="10622152" cy="381793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0045"/>
            <a:ext cx="10515600" cy="835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202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350" y="116133"/>
            <a:ext cx="2273168" cy="76063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936385"/>
            <a:ext cx="12192000" cy="94223"/>
          </a:xfrm>
          <a:prstGeom prst="rect">
            <a:avLst/>
          </a:prstGeom>
          <a:solidFill>
            <a:srgbClr val="2C7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239000" y="29320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dirty="0"/>
              <a:t>Section Title (if required)</a:t>
            </a:r>
          </a:p>
        </p:txBody>
      </p:sp>
    </p:spTree>
    <p:extLst>
      <p:ext uri="{BB962C8B-B14F-4D97-AF65-F5344CB8AC3E}">
        <p14:creationId xmlns:p14="http://schemas.microsoft.com/office/powerpoint/2010/main" val="67788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711" r:id="rId3"/>
    <p:sldLayoutId id="2147483709" r:id="rId4"/>
    <p:sldLayoutId id="2147483649" r:id="rId5"/>
    <p:sldLayoutId id="2147483668" r:id="rId6"/>
    <p:sldLayoutId id="2147483669" r:id="rId7"/>
    <p:sldLayoutId id="2147483667" r:id="rId8"/>
    <p:sldLayoutId id="2147483666" r:id="rId9"/>
    <p:sldLayoutId id="2147483652" r:id="rId10"/>
    <p:sldLayoutId id="2147483671" r:id="rId11"/>
    <p:sldLayoutId id="2147483655" r:id="rId12"/>
    <p:sldLayoutId id="2147483663" r:id="rId13"/>
    <p:sldLayoutId id="2147483710" r:id="rId14"/>
    <p:sldLayoutId id="214748371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•"/>
        <a:defRPr sz="2400" kern="1200">
          <a:solidFill>
            <a:schemeClr val="tx1"/>
          </a:solidFill>
          <a:latin typeface="Verdana Pro Light" panose="020B0304030504040204" pitchFamily="34" charset="0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•"/>
        <a:defRPr sz="2000" kern="1200">
          <a:solidFill>
            <a:schemeClr val="tx1"/>
          </a:solidFill>
          <a:latin typeface="Verdana Pro Light" panose="020B0304030504040204" pitchFamily="34" charset="0"/>
          <a:ea typeface="+mn-ea"/>
          <a:cs typeface="+mn-cs"/>
        </a:defRPr>
      </a:lvl2pPr>
      <a:lvl3pPr marL="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Verdana Pro Light" panose="020B0304030504040204" pitchFamily="34" charset="0"/>
          <a:ea typeface="+mn-ea"/>
          <a:cs typeface="+mn-cs"/>
        </a:defRPr>
      </a:lvl3pPr>
      <a:lvl4pPr marL="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•"/>
        <a:defRPr sz="1600" kern="1200">
          <a:solidFill>
            <a:schemeClr val="tx1"/>
          </a:solidFill>
          <a:latin typeface="Verdana Pro Light" panose="020B0304030504040204" pitchFamily="34" charset="0"/>
          <a:ea typeface="+mn-ea"/>
          <a:cs typeface="+mn-cs"/>
        </a:defRPr>
      </a:lvl4pPr>
      <a:lvl5pPr marL="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•"/>
        <a:defRPr sz="1400" kern="1200">
          <a:solidFill>
            <a:schemeClr val="tx1"/>
          </a:solidFill>
          <a:latin typeface="Verdana Pro Light" panose="020B03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295D2-79E1-A649-A994-340CB69A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8D6BB-E833-3F40-B209-DFD6491D1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1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Sample body text text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AF7AE-FEA3-0C4F-ABC0-CF4B669C6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A29A-EDA7-3942-BE98-F3FB1AA1433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85E95-995E-2141-BCCB-10F95457B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6C1A3-2A83-8847-82B6-84A655F9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90" r:id="rId11"/>
    <p:sldLayoutId id="2147483691" r:id="rId12"/>
    <p:sldLayoutId id="214748369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295D2-79E1-A649-A994-340CB69A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8D6BB-E833-3F40-B209-DFD6491D1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1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Sample body text text</a:t>
            </a:r>
          </a:p>
          <a:p>
            <a:pPr lvl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AF7AE-FEA3-0C4F-ABC0-CF4B669C6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A29A-EDA7-3942-BE98-F3FB1AA1433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85E95-995E-2141-BCCB-10F95457B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6C1A3-2A83-8847-82B6-84A655F9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5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ov.ie/en/service/c20e1b-short-time-work-support/" TargetMode="External"/><Relationship Id="rId4" Type="http://schemas.openxmlformats.org/officeDocument/2006/relationships/hyperlink" Target="http://www.mywelfare.i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40B561-B301-4B7C-AEA9-8A7BCE3058A6}"/>
              </a:ext>
            </a:extLst>
          </p:cNvPr>
          <p:cNvSpPr/>
          <p:nvPr/>
        </p:nvSpPr>
        <p:spPr>
          <a:xfrm>
            <a:off x="0" y="1013710"/>
            <a:ext cx="12192000" cy="584428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6000">
                <a:srgbClr val="317195"/>
              </a:gs>
              <a:gs pos="100000">
                <a:srgbClr val="31719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F314FCB-1E89-4DC7-9562-EA8B1379F097}"/>
              </a:ext>
            </a:extLst>
          </p:cNvPr>
          <p:cNvSpPr txBox="1">
            <a:spLocks/>
          </p:cNvSpPr>
          <p:nvPr/>
        </p:nvSpPr>
        <p:spPr>
          <a:xfrm>
            <a:off x="-5225" y="5399154"/>
            <a:ext cx="6777499" cy="75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848ADB68-D7CF-42EF-93E1-26332695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95" y="3011839"/>
            <a:ext cx="7089211" cy="2404735"/>
          </a:xfrm>
        </p:spPr>
        <p:txBody>
          <a:bodyPr anchor="t">
            <a:normAutofit/>
          </a:bodyPr>
          <a:lstStyle/>
          <a:p>
            <a:r>
              <a:rPr lang="en-IE" dirty="0"/>
              <a:t>Dealing with </a:t>
            </a:r>
            <a:br>
              <a:rPr lang="en-IE" dirty="0"/>
            </a:br>
            <a:r>
              <a:rPr lang="en-IE" dirty="0"/>
              <a:t>short-term cash-flow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B47962-2095-4ABF-8FEC-8947F233197C}"/>
              </a:ext>
            </a:extLst>
          </p:cNvPr>
          <p:cNvGrpSpPr/>
          <p:nvPr/>
        </p:nvGrpSpPr>
        <p:grpSpPr>
          <a:xfrm>
            <a:off x="5758004" y="574035"/>
            <a:ext cx="7405289" cy="6828031"/>
            <a:chOff x="7018678" y="696845"/>
            <a:chExt cx="6144615" cy="5665629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C3734B3A-D0D3-4BB7-B2D0-CD00326C2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</a:blip>
            <a:stretch>
              <a:fillRect/>
            </a:stretch>
          </p:blipFill>
          <p:spPr>
            <a:xfrm>
              <a:off x="7894300" y="1093481"/>
              <a:ext cx="5268993" cy="5268993"/>
            </a:xfrm>
            <a:prstGeom prst="rect">
              <a:avLst/>
            </a:prstGeom>
          </p:spPr>
        </p:pic>
        <p:pic>
          <p:nvPicPr>
            <p:cNvPr id="18" name="Picture 17" descr="A close up of a logo&#10;&#10;Description automatically generated">
              <a:extLst>
                <a:ext uri="{FF2B5EF4-FFF2-40B4-BE49-F238E27FC236}">
                  <a16:creationId xmlns:a16="http://schemas.microsoft.com/office/drawing/2014/main" id="{EC2F73B6-C107-435B-9AE2-817BD2B6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  <a:lum bright="70000" contrast="-70000"/>
            </a:blip>
            <a:stretch>
              <a:fillRect/>
            </a:stretch>
          </p:blipFill>
          <p:spPr>
            <a:xfrm>
              <a:off x="7018678" y="3292213"/>
              <a:ext cx="2739619" cy="2739619"/>
            </a:xfrm>
            <a:prstGeom prst="rect">
              <a:avLst/>
            </a:prstGeom>
          </p:spPr>
        </p:pic>
        <p:pic>
          <p:nvPicPr>
            <p:cNvPr id="19" name="Picture 18" descr="A close up of a logo&#10;&#10;Description automatically generated">
              <a:extLst>
                <a:ext uri="{FF2B5EF4-FFF2-40B4-BE49-F238E27FC236}">
                  <a16:creationId xmlns:a16="http://schemas.microsoft.com/office/drawing/2014/main" id="{F2A21647-F5BB-4FDB-83D0-F686B0A9E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</a:blip>
            <a:stretch>
              <a:fillRect/>
            </a:stretch>
          </p:blipFill>
          <p:spPr>
            <a:xfrm>
              <a:off x="10528796" y="696845"/>
              <a:ext cx="1848446" cy="1848446"/>
            </a:xfrm>
            <a:prstGeom prst="rect">
              <a:avLst/>
            </a:prstGeom>
          </p:spPr>
        </p:pic>
      </p:grpSp>
      <p:sp>
        <p:nvSpPr>
          <p:cNvPr id="8" name="Title 16">
            <a:extLst>
              <a:ext uri="{FF2B5EF4-FFF2-40B4-BE49-F238E27FC236}">
                <a16:creationId xmlns:a16="http://schemas.microsoft.com/office/drawing/2014/main" id="{D4E5FBC6-A035-4E88-85A0-ADAD51545B69}"/>
              </a:ext>
            </a:extLst>
          </p:cNvPr>
          <p:cNvSpPr txBox="1">
            <a:spLocks/>
          </p:cNvSpPr>
          <p:nvPr/>
        </p:nvSpPr>
        <p:spPr>
          <a:xfrm>
            <a:off x="631819" y="1285848"/>
            <a:ext cx="6350017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800" b="0" dirty="0">
                <a:latin typeface="Verdana Pro Light" panose="020B0304030504040204" pitchFamily="34" charset="0"/>
              </a:rPr>
              <a:t>BUSINESS LIQUIDITY - COST CONTAINMENT, CASHFLOW, ACCESSING FINANCE &amp; FUNDING</a:t>
            </a:r>
            <a:endParaRPr lang="en-US" sz="2800" b="0" dirty="0">
              <a:latin typeface="Verdana Pro Light" panose="020B03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C877E6-8932-4774-A954-C97C5584AD3A}"/>
              </a:ext>
            </a:extLst>
          </p:cNvPr>
          <p:cNvCxnSpPr/>
          <p:nvPr/>
        </p:nvCxnSpPr>
        <p:spPr>
          <a:xfrm>
            <a:off x="751438" y="2580238"/>
            <a:ext cx="5857592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6">
            <a:extLst>
              <a:ext uri="{FF2B5EF4-FFF2-40B4-BE49-F238E27FC236}">
                <a16:creationId xmlns:a16="http://schemas.microsoft.com/office/drawing/2014/main" id="{70DE00C7-4217-4F91-9202-F5B5780DDB52}"/>
              </a:ext>
            </a:extLst>
          </p:cNvPr>
          <p:cNvSpPr txBox="1">
            <a:spLocks/>
          </p:cNvSpPr>
          <p:nvPr/>
        </p:nvSpPr>
        <p:spPr>
          <a:xfrm>
            <a:off x="756738" y="4816447"/>
            <a:ext cx="5056094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Responding to questions from </a:t>
            </a:r>
            <a:b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</a:br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Industry on Coronavirus (COVID-19)</a:t>
            </a:r>
          </a:p>
          <a:p>
            <a:endParaRPr lang="en-IE" sz="2000" dirty="0">
              <a:ea typeface="+mn-lt"/>
              <a:cs typeface="+mn-lt"/>
            </a:endParaRPr>
          </a:p>
          <a:p>
            <a:r>
              <a:rPr lang="en-IE" sz="2000" dirty="0">
                <a:ea typeface="+mn-lt"/>
                <a:cs typeface="+mn-lt"/>
              </a:rPr>
              <a:t>Mairea Doyle Balfe, Crowe</a:t>
            </a:r>
            <a:r>
              <a:rPr lang="en-IE" sz="2000" b="0" dirty="0">
                <a:ea typeface="+mn-lt"/>
                <a:cs typeface="+mn-lt"/>
              </a:rPr>
              <a:t> </a:t>
            </a:r>
            <a:endParaRPr lang="en-IE">
              <a:ea typeface="Verdana"/>
              <a:cs typeface="Verdana"/>
            </a:endParaRPr>
          </a:p>
          <a:p>
            <a:endParaRPr lang="en-IE" sz="2000" b="0" i="1" dirty="0">
              <a:solidFill>
                <a:srgbClr val="FFC000"/>
              </a:solidFill>
              <a:latin typeface="Verdana Pro Light" panose="020B0304030504040204" pitchFamily="34" charset="0"/>
            </a:endParaRPr>
          </a:p>
          <a:p>
            <a:endParaRPr lang="en-IE" sz="2000" b="0" i="1" dirty="0">
              <a:solidFill>
                <a:srgbClr val="FFC00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0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08E5F5-A964-4ED9-A6E3-D94FA1A97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Responses to COVID-19 Impact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E8303D-0706-41E6-8B8D-CED985D31843}"/>
              </a:ext>
            </a:extLst>
          </p:cNvPr>
          <p:cNvSpPr txBox="1"/>
          <p:nvPr/>
        </p:nvSpPr>
        <p:spPr>
          <a:xfrm>
            <a:off x="364671" y="1839108"/>
            <a:ext cx="1012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Verdana Pro Light" panose="020B0304030504040204" pitchFamily="34" charset="0"/>
                <a:cs typeface="Arial" panose="020B0604020202020204" pitchFamily="34" charset="0"/>
              </a:rPr>
              <a:t>These supports will all be available based on individual businesses needs assessment</a:t>
            </a:r>
            <a:endParaRPr lang="en-IE" i="1" dirty="0">
              <a:latin typeface="Verdana Pro Light" panose="020B03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D528B9-B8FC-4122-8CC1-B1049D2F7AB4}"/>
              </a:ext>
            </a:extLst>
          </p:cNvPr>
          <p:cNvSpPr/>
          <p:nvPr/>
        </p:nvSpPr>
        <p:spPr>
          <a:xfrm>
            <a:off x="8230298" y="3030693"/>
            <a:ext cx="3600000" cy="327091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300" dirty="0">
              <a:latin typeface="Verdana Pro Light" panose="020B03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A0C5C-CCC2-4D44-8564-5C6DEBE626D0}"/>
              </a:ext>
            </a:extLst>
          </p:cNvPr>
          <p:cNvSpPr/>
          <p:nvPr/>
        </p:nvSpPr>
        <p:spPr>
          <a:xfrm>
            <a:off x="8230298" y="2495297"/>
            <a:ext cx="3600000" cy="5452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C9E6E920-B64B-4CDE-AA49-C187D10A42E5}"/>
              </a:ext>
            </a:extLst>
          </p:cNvPr>
          <p:cNvSpPr txBox="1">
            <a:spLocks noChangeAspect="1"/>
          </p:cNvSpPr>
          <p:nvPr/>
        </p:nvSpPr>
        <p:spPr>
          <a:xfrm>
            <a:off x="8472703" y="3300559"/>
            <a:ext cx="265057" cy="265057"/>
          </a:xfrm>
          <a:prstGeom prst="ellipse">
            <a:avLst/>
          </a:prstGeom>
          <a:solidFill>
            <a:schemeClr val="accent5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28C36C-707F-4930-8367-7ACC10948A17}"/>
              </a:ext>
            </a:extLst>
          </p:cNvPr>
          <p:cNvSpPr/>
          <p:nvPr/>
        </p:nvSpPr>
        <p:spPr>
          <a:xfrm>
            <a:off x="8765539" y="3224178"/>
            <a:ext cx="2809923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€500m Working Capital Support fund for SMEs</a:t>
            </a:r>
          </a:p>
        </p:txBody>
      </p:sp>
      <p:sp>
        <p:nvSpPr>
          <p:cNvPr id="27" name="TextBox 44">
            <a:extLst>
              <a:ext uri="{FF2B5EF4-FFF2-40B4-BE49-F238E27FC236}">
                <a16:creationId xmlns:a16="http://schemas.microsoft.com/office/drawing/2014/main" id="{ECEEC384-F012-4240-BDED-6DD28AF5CE23}"/>
              </a:ext>
            </a:extLst>
          </p:cNvPr>
          <p:cNvSpPr txBox="1">
            <a:spLocks noChangeAspect="1"/>
          </p:cNvSpPr>
          <p:nvPr/>
        </p:nvSpPr>
        <p:spPr>
          <a:xfrm>
            <a:off x="8472703" y="4069246"/>
            <a:ext cx="265057" cy="265057"/>
          </a:xfrm>
          <a:prstGeom prst="ellipse">
            <a:avLst/>
          </a:prstGeom>
          <a:solidFill>
            <a:schemeClr val="accent5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349778-93B4-40AE-B282-6CC825CD0A45}"/>
              </a:ext>
            </a:extLst>
          </p:cNvPr>
          <p:cNvSpPr/>
          <p:nvPr/>
        </p:nvSpPr>
        <p:spPr>
          <a:xfrm>
            <a:off x="8765539" y="4027083"/>
            <a:ext cx="2726324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Temporary emergency loans</a:t>
            </a:r>
          </a:p>
        </p:txBody>
      </p:sp>
      <p:sp>
        <p:nvSpPr>
          <p:cNvPr id="30" name="TextBox 48">
            <a:extLst>
              <a:ext uri="{FF2B5EF4-FFF2-40B4-BE49-F238E27FC236}">
                <a16:creationId xmlns:a16="http://schemas.microsoft.com/office/drawing/2014/main" id="{4162284D-A237-4D53-AD89-D2510D94BFE5}"/>
              </a:ext>
            </a:extLst>
          </p:cNvPr>
          <p:cNvSpPr txBox="1">
            <a:spLocks noChangeAspect="1"/>
          </p:cNvSpPr>
          <p:nvPr/>
        </p:nvSpPr>
        <p:spPr>
          <a:xfrm>
            <a:off x="8472706" y="5599615"/>
            <a:ext cx="265057" cy="265057"/>
          </a:xfrm>
          <a:prstGeom prst="ellipse">
            <a:avLst/>
          </a:prstGeom>
          <a:solidFill>
            <a:schemeClr val="accent5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37528B3-2B8A-4714-9663-72430FA819E4}"/>
              </a:ext>
            </a:extLst>
          </p:cNvPr>
          <p:cNvSpPr/>
          <p:nvPr/>
        </p:nvSpPr>
        <p:spPr>
          <a:xfrm>
            <a:off x="8765540" y="5514480"/>
            <a:ext cx="3085051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Short-term O/D on existing facilities</a:t>
            </a:r>
          </a:p>
        </p:txBody>
      </p:sp>
      <p:sp>
        <p:nvSpPr>
          <p:cNvPr id="36" name="TextBox 56">
            <a:extLst>
              <a:ext uri="{FF2B5EF4-FFF2-40B4-BE49-F238E27FC236}">
                <a16:creationId xmlns:a16="http://schemas.microsoft.com/office/drawing/2014/main" id="{0169E5FE-1F59-4142-859A-D90384DA5DC8}"/>
              </a:ext>
            </a:extLst>
          </p:cNvPr>
          <p:cNvSpPr txBox="1">
            <a:spLocks noChangeAspect="1"/>
          </p:cNvSpPr>
          <p:nvPr/>
        </p:nvSpPr>
        <p:spPr>
          <a:xfrm>
            <a:off x="8472703" y="4793675"/>
            <a:ext cx="273095" cy="265057"/>
          </a:xfrm>
          <a:prstGeom prst="ellipse">
            <a:avLst/>
          </a:prstGeom>
          <a:solidFill>
            <a:schemeClr val="accent5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65804D7-7EE0-4F9E-8652-4DE57BB7ECC6}"/>
              </a:ext>
            </a:extLst>
          </p:cNvPr>
          <p:cNvSpPr/>
          <p:nvPr/>
        </p:nvSpPr>
        <p:spPr>
          <a:xfrm>
            <a:off x="8765537" y="4708540"/>
            <a:ext cx="2895139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Capital repayment holiday on certain loans</a:t>
            </a:r>
          </a:p>
        </p:txBody>
      </p:sp>
      <p:pic>
        <p:nvPicPr>
          <p:cNvPr id="43" name="Picture 42" descr="A close up of a sign&#10;&#10;Description automatically generated">
            <a:extLst>
              <a:ext uri="{FF2B5EF4-FFF2-40B4-BE49-F238E27FC236}">
                <a16:creationId xmlns:a16="http://schemas.microsoft.com/office/drawing/2014/main" id="{C62DFE2E-850D-41CF-A96A-BFCF4905D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042" y="2647213"/>
            <a:ext cx="2096512" cy="2663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B77CAC-AF90-4121-B6B4-5B121BEAD874}"/>
              </a:ext>
            </a:extLst>
          </p:cNvPr>
          <p:cNvSpPr/>
          <p:nvPr/>
        </p:nvSpPr>
        <p:spPr>
          <a:xfrm>
            <a:off x="4275707" y="3030694"/>
            <a:ext cx="3600000" cy="327091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300" dirty="0">
              <a:latin typeface="Verdana Pro Light" panose="020B03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42DFAD-400D-46B1-A431-03D923F87A09}"/>
              </a:ext>
            </a:extLst>
          </p:cNvPr>
          <p:cNvSpPr/>
          <p:nvPr/>
        </p:nvSpPr>
        <p:spPr>
          <a:xfrm>
            <a:off x="4275707" y="2495297"/>
            <a:ext cx="3600000" cy="545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9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7" name="TextBox 82">
            <a:extLst>
              <a:ext uri="{FF2B5EF4-FFF2-40B4-BE49-F238E27FC236}">
                <a16:creationId xmlns:a16="http://schemas.microsoft.com/office/drawing/2014/main" id="{32CA0B47-4D1A-450D-9C90-900554052C0E}"/>
              </a:ext>
            </a:extLst>
          </p:cNvPr>
          <p:cNvSpPr txBox="1">
            <a:spLocks noChangeAspect="1"/>
          </p:cNvSpPr>
          <p:nvPr/>
        </p:nvSpPr>
        <p:spPr>
          <a:xfrm>
            <a:off x="4497770" y="3307811"/>
            <a:ext cx="265057" cy="265057"/>
          </a:xfrm>
          <a:prstGeom prst="ellips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E84B1-D6BD-41A5-80F1-D7C6544E322A}"/>
              </a:ext>
            </a:extLst>
          </p:cNvPr>
          <p:cNvSpPr/>
          <p:nvPr/>
        </p:nvSpPr>
        <p:spPr>
          <a:xfrm>
            <a:off x="4790606" y="3235193"/>
            <a:ext cx="2782018" cy="338554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Emergency working capital</a:t>
            </a:r>
          </a:p>
        </p:txBody>
      </p:sp>
      <p:sp>
        <p:nvSpPr>
          <p:cNvPr id="10" name="TextBox 85">
            <a:extLst>
              <a:ext uri="{FF2B5EF4-FFF2-40B4-BE49-F238E27FC236}">
                <a16:creationId xmlns:a16="http://schemas.microsoft.com/office/drawing/2014/main" id="{D979CCDD-2AB5-4938-8CF6-19431D6FD569}"/>
              </a:ext>
            </a:extLst>
          </p:cNvPr>
          <p:cNvSpPr txBox="1">
            <a:spLocks noChangeAspect="1"/>
          </p:cNvSpPr>
          <p:nvPr/>
        </p:nvSpPr>
        <p:spPr>
          <a:xfrm>
            <a:off x="4497770" y="4076498"/>
            <a:ext cx="265057" cy="265057"/>
          </a:xfrm>
          <a:prstGeom prst="ellips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C1BC19-2926-4A97-BC4B-9EC062D7C9CD}"/>
              </a:ext>
            </a:extLst>
          </p:cNvPr>
          <p:cNvSpPr/>
          <p:nvPr/>
        </p:nvSpPr>
        <p:spPr>
          <a:xfrm>
            <a:off x="4790605" y="4007399"/>
            <a:ext cx="2952270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Payment flexibility on loan facilities</a:t>
            </a:r>
          </a:p>
        </p:txBody>
      </p:sp>
      <p:sp>
        <p:nvSpPr>
          <p:cNvPr id="19" name="TextBox 94">
            <a:extLst>
              <a:ext uri="{FF2B5EF4-FFF2-40B4-BE49-F238E27FC236}">
                <a16:creationId xmlns:a16="http://schemas.microsoft.com/office/drawing/2014/main" id="{BCAB7310-D724-47E1-B7FF-BE7738EE3845}"/>
              </a:ext>
            </a:extLst>
          </p:cNvPr>
          <p:cNvSpPr txBox="1">
            <a:spLocks noChangeAspect="1"/>
          </p:cNvSpPr>
          <p:nvPr/>
        </p:nvSpPr>
        <p:spPr>
          <a:xfrm>
            <a:off x="4497770" y="4906429"/>
            <a:ext cx="265057" cy="265057"/>
          </a:xfrm>
          <a:prstGeom prst="ellips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0C71C2-4F4B-43B2-A44F-93CED6EDCAC9}"/>
              </a:ext>
            </a:extLst>
          </p:cNvPr>
          <p:cNvSpPr/>
          <p:nvPr/>
        </p:nvSpPr>
        <p:spPr>
          <a:xfrm>
            <a:off x="4790605" y="4832746"/>
            <a:ext cx="2782019" cy="1323439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Provision of trade finance &amp; foreign currency products to support sourcing products from new suppliers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258D0A8-B84F-43E8-ACAD-258546C65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298" y="2621799"/>
            <a:ext cx="2833429" cy="270027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F861162D-49C5-47C3-860F-D10028513733}"/>
              </a:ext>
            </a:extLst>
          </p:cNvPr>
          <p:cNvSpPr/>
          <p:nvPr/>
        </p:nvSpPr>
        <p:spPr>
          <a:xfrm>
            <a:off x="9714976" y="365291"/>
            <a:ext cx="22825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TO THE BANK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F8FD4B-BB82-4BFE-9BA4-10E2CB2ADA4A}"/>
              </a:ext>
            </a:extLst>
          </p:cNvPr>
          <p:cNvSpPr/>
          <p:nvPr/>
        </p:nvSpPr>
        <p:spPr>
          <a:xfrm>
            <a:off x="366169" y="3030694"/>
            <a:ext cx="3600000" cy="327091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300" dirty="0">
              <a:latin typeface="Verdana Pro Light" panose="020B030403050404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6CF30EB-6977-4CBD-982B-63DBB3FC8E75}"/>
              </a:ext>
            </a:extLst>
          </p:cNvPr>
          <p:cNvSpPr/>
          <p:nvPr/>
        </p:nvSpPr>
        <p:spPr>
          <a:xfrm>
            <a:off x="366169" y="2495297"/>
            <a:ext cx="3600000" cy="545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9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34" name="TextBox 82">
            <a:extLst>
              <a:ext uri="{FF2B5EF4-FFF2-40B4-BE49-F238E27FC236}">
                <a16:creationId xmlns:a16="http://schemas.microsoft.com/office/drawing/2014/main" id="{9E4C9F5A-0538-4477-B75B-D7133B6BFF9E}"/>
              </a:ext>
            </a:extLst>
          </p:cNvPr>
          <p:cNvSpPr txBox="1">
            <a:spLocks noChangeAspect="1"/>
          </p:cNvSpPr>
          <p:nvPr/>
        </p:nvSpPr>
        <p:spPr>
          <a:xfrm>
            <a:off x="588232" y="3307811"/>
            <a:ext cx="265057" cy="265057"/>
          </a:xfrm>
          <a:prstGeom prst="ellips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C25F9C-BB39-41AE-83B9-B10B49909882}"/>
              </a:ext>
            </a:extLst>
          </p:cNvPr>
          <p:cNvSpPr/>
          <p:nvPr/>
        </p:nvSpPr>
        <p:spPr>
          <a:xfrm>
            <a:off x="881068" y="3235193"/>
            <a:ext cx="2782018" cy="338554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Capital Moratorium </a:t>
            </a:r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6BBA027-0D68-400B-BAFD-3791CB5015E8}"/>
              </a:ext>
            </a:extLst>
          </p:cNvPr>
          <p:cNvSpPr txBox="1">
            <a:spLocks noChangeAspect="1"/>
          </p:cNvSpPr>
          <p:nvPr/>
        </p:nvSpPr>
        <p:spPr>
          <a:xfrm>
            <a:off x="588232" y="4076498"/>
            <a:ext cx="265057" cy="265057"/>
          </a:xfrm>
          <a:prstGeom prst="ellips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1A1F15-0233-4F21-AE33-A7BAA6EE022B}"/>
              </a:ext>
            </a:extLst>
          </p:cNvPr>
          <p:cNvSpPr/>
          <p:nvPr/>
        </p:nvSpPr>
        <p:spPr>
          <a:xfrm>
            <a:off x="881067" y="4007399"/>
            <a:ext cx="2952270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Capital and interest Moratorium </a:t>
            </a:r>
          </a:p>
        </p:txBody>
      </p:sp>
      <p:sp>
        <p:nvSpPr>
          <p:cNvPr id="41" name="TextBox 94">
            <a:extLst>
              <a:ext uri="{FF2B5EF4-FFF2-40B4-BE49-F238E27FC236}">
                <a16:creationId xmlns:a16="http://schemas.microsoft.com/office/drawing/2014/main" id="{4387BF34-A52A-4DED-8EA2-CB9248C6F658}"/>
              </a:ext>
            </a:extLst>
          </p:cNvPr>
          <p:cNvSpPr txBox="1">
            <a:spLocks noChangeAspect="1"/>
          </p:cNvSpPr>
          <p:nvPr/>
        </p:nvSpPr>
        <p:spPr>
          <a:xfrm>
            <a:off x="588232" y="4906429"/>
            <a:ext cx="265057" cy="265057"/>
          </a:xfrm>
          <a:prstGeom prst="ellips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dirty="0">
              <a:solidFill>
                <a:schemeClr val="tx1">
                  <a:lumMod val="10000"/>
                  <a:lumOff val="90000"/>
                </a:schemeClr>
              </a:solidFill>
              <a:latin typeface="Verdana Pro Light" panose="020B030403050404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65A119-2211-4132-BEFC-1E765E23A839}"/>
              </a:ext>
            </a:extLst>
          </p:cNvPr>
          <p:cNvSpPr/>
          <p:nvPr/>
        </p:nvSpPr>
        <p:spPr>
          <a:xfrm>
            <a:off x="881067" y="4832746"/>
            <a:ext cx="2782019" cy="338554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rgbClr val="000000">
                    <a:alpha val="80000"/>
                  </a:srgbClr>
                </a:solidFill>
                <a:latin typeface="Verdana Pro Light" panose="020B0304030504040204" pitchFamily="34" charset="0"/>
              </a:rPr>
              <a:t>Covenant waivers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B8FBB4-9A4D-4D8E-A526-2B9A5679D6E7}"/>
              </a:ext>
            </a:extLst>
          </p:cNvPr>
          <p:cNvGrpSpPr/>
          <p:nvPr/>
        </p:nvGrpSpPr>
        <p:grpSpPr>
          <a:xfrm>
            <a:off x="1399528" y="2548156"/>
            <a:ext cx="1280378" cy="434973"/>
            <a:chOff x="1492844" y="2233474"/>
            <a:chExt cx="1280378" cy="434973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D66C4FE4-2A4B-4EAB-8540-E6F5CB2FC7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b="38205"/>
            <a:stretch/>
          </p:blipFill>
          <p:spPr>
            <a:xfrm>
              <a:off x="1492844" y="2246620"/>
              <a:ext cx="528634" cy="421827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A2118702-4EE1-4E7D-B40E-4915E2E57A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0079" b="-5880"/>
            <a:stretch/>
          </p:blipFill>
          <p:spPr>
            <a:xfrm>
              <a:off x="2060010" y="2233474"/>
              <a:ext cx="713212" cy="4218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591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22" grpId="0" animBg="1"/>
      <p:bldP spid="23" grpId="0" animBg="1"/>
      <p:bldP spid="24" grpId="0" animBg="1"/>
      <p:bldP spid="26" grpId="0"/>
      <p:bldP spid="27" grpId="0" animBg="1"/>
      <p:bldP spid="29" grpId="0"/>
      <p:bldP spid="30" grpId="0" animBg="1"/>
      <p:bldP spid="32" grpId="0"/>
      <p:bldP spid="36" grpId="0" animBg="1"/>
      <p:bldP spid="38" grpId="0"/>
      <p:bldP spid="5" grpId="0" animBg="1"/>
      <p:bldP spid="6" grpId="0" animBg="1"/>
      <p:bldP spid="7" grpId="0" animBg="1"/>
      <p:bldP spid="9" grpId="0"/>
      <p:bldP spid="10" grpId="0" animBg="1"/>
      <p:bldP spid="12" grpId="0"/>
      <p:bldP spid="19" grpId="0" animBg="1"/>
      <p:bldP spid="21" grpId="0"/>
      <p:bldP spid="31" grpId="0" animBg="1"/>
      <p:bldP spid="33" grpId="0" animBg="1"/>
      <p:bldP spid="34" grpId="0" animBg="1"/>
      <p:bldP spid="35" grpId="0"/>
      <p:bldP spid="37" grpId="0" animBg="1"/>
      <p:bldP spid="39" grpId="0"/>
      <p:bldP spid="41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40B561-B301-4B7C-AEA9-8A7BCE3058A6}"/>
              </a:ext>
            </a:extLst>
          </p:cNvPr>
          <p:cNvSpPr/>
          <p:nvPr/>
        </p:nvSpPr>
        <p:spPr>
          <a:xfrm>
            <a:off x="0" y="1013710"/>
            <a:ext cx="12192000" cy="584428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6000">
                <a:srgbClr val="317195"/>
              </a:gs>
              <a:gs pos="100000">
                <a:srgbClr val="31719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F314FCB-1E89-4DC7-9562-EA8B1379F097}"/>
              </a:ext>
            </a:extLst>
          </p:cNvPr>
          <p:cNvSpPr txBox="1">
            <a:spLocks/>
          </p:cNvSpPr>
          <p:nvPr/>
        </p:nvSpPr>
        <p:spPr>
          <a:xfrm>
            <a:off x="-5225" y="5399154"/>
            <a:ext cx="6777499" cy="75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848ADB68-D7CF-42EF-93E1-26332695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95" y="3011839"/>
            <a:ext cx="7089211" cy="2404735"/>
          </a:xfrm>
        </p:spPr>
        <p:txBody>
          <a:bodyPr anchor="t">
            <a:normAutofit/>
          </a:bodyPr>
          <a:lstStyle/>
          <a:p>
            <a:r>
              <a:rPr lang="en-IE" dirty="0"/>
              <a:t>Government Supports for Coronavirus Affected Businesses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B47962-2095-4ABF-8FEC-8947F233197C}"/>
              </a:ext>
            </a:extLst>
          </p:cNvPr>
          <p:cNvGrpSpPr/>
          <p:nvPr/>
        </p:nvGrpSpPr>
        <p:grpSpPr>
          <a:xfrm>
            <a:off x="5758004" y="574035"/>
            <a:ext cx="7405289" cy="6828031"/>
            <a:chOff x="7018678" y="696845"/>
            <a:chExt cx="6144615" cy="5665629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C3734B3A-D0D3-4BB7-B2D0-CD00326C2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</a:blip>
            <a:stretch>
              <a:fillRect/>
            </a:stretch>
          </p:blipFill>
          <p:spPr>
            <a:xfrm>
              <a:off x="7894300" y="1093481"/>
              <a:ext cx="5268993" cy="5268993"/>
            </a:xfrm>
            <a:prstGeom prst="rect">
              <a:avLst/>
            </a:prstGeom>
          </p:spPr>
        </p:pic>
        <p:pic>
          <p:nvPicPr>
            <p:cNvPr id="18" name="Picture 17" descr="A close up of a logo&#10;&#10;Description automatically generated">
              <a:extLst>
                <a:ext uri="{FF2B5EF4-FFF2-40B4-BE49-F238E27FC236}">
                  <a16:creationId xmlns:a16="http://schemas.microsoft.com/office/drawing/2014/main" id="{EC2F73B6-C107-435B-9AE2-817BD2B6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  <a:lum bright="70000" contrast="-70000"/>
            </a:blip>
            <a:stretch>
              <a:fillRect/>
            </a:stretch>
          </p:blipFill>
          <p:spPr>
            <a:xfrm>
              <a:off x="7018678" y="3292213"/>
              <a:ext cx="2739619" cy="2739619"/>
            </a:xfrm>
            <a:prstGeom prst="rect">
              <a:avLst/>
            </a:prstGeom>
          </p:spPr>
        </p:pic>
        <p:pic>
          <p:nvPicPr>
            <p:cNvPr id="19" name="Picture 18" descr="A close up of a logo&#10;&#10;Description automatically generated">
              <a:extLst>
                <a:ext uri="{FF2B5EF4-FFF2-40B4-BE49-F238E27FC236}">
                  <a16:creationId xmlns:a16="http://schemas.microsoft.com/office/drawing/2014/main" id="{F2A21647-F5BB-4FDB-83D0-F686B0A9E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</a:blip>
            <a:stretch>
              <a:fillRect/>
            </a:stretch>
          </p:blipFill>
          <p:spPr>
            <a:xfrm>
              <a:off x="10528796" y="696845"/>
              <a:ext cx="1848446" cy="1848446"/>
            </a:xfrm>
            <a:prstGeom prst="rect">
              <a:avLst/>
            </a:prstGeom>
          </p:spPr>
        </p:pic>
      </p:grpSp>
      <p:sp>
        <p:nvSpPr>
          <p:cNvPr id="8" name="Title 16">
            <a:extLst>
              <a:ext uri="{FF2B5EF4-FFF2-40B4-BE49-F238E27FC236}">
                <a16:creationId xmlns:a16="http://schemas.microsoft.com/office/drawing/2014/main" id="{D4E5FBC6-A035-4E88-85A0-ADAD51545B69}"/>
              </a:ext>
            </a:extLst>
          </p:cNvPr>
          <p:cNvSpPr txBox="1">
            <a:spLocks/>
          </p:cNvSpPr>
          <p:nvPr/>
        </p:nvSpPr>
        <p:spPr>
          <a:xfrm>
            <a:off x="631820" y="1285848"/>
            <a:ext cx="5978784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800" b="0" dirty="0">
                <a:latin typeface="Verdana Pro Light" panose="020B0304030504040204" pitchFamily="34" charset="0"/>
              </a:rPr>
              <a:t>BUSINESS LIQUIDITY - COST CONTAINMENT, CASHFLOW, ACCESSING FINANCE &amp; FUNDING</a:t>
            </a:r>
            <a:endParaRPr lang="en-US" sz="2800" b="0" dirty="0">
              <a:latin typeface="Verdana Pro Light" panose="020B03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C877E6-8932-4774-A954-C97C5584AD3A}"/>
              </a:ext>
            </a:extLst>
          </p:cNvPr>
          <p:cNvCxnSpPr/>
          <p:nvPr/>
        </p:nvCxnSpPr>
        <p:spPr>
          <a:xfrm>
            <a:off x="751438" y="2580238"/>
            <a:ext cx="5857592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6">
            <a:extLst>
              <a:ext uri="{FF2B5EF4-FFF2-40B4-BE49-F238E27FC236}">
                <a16:creationId xmlns:a16="http://schemas.microsoft.com/office/drawing/2014/main" id="{70DE00C7-4217-4F91-9202-F5B5780DDB52}"/>
              </a:ext>
            </a:extLst>
          </p:cNvPr>
          <p:cNvSpPr txBox="1">
            <a:spLocks/>
          </p:cNvSpPr>
          <p:nvPr/>
        </p:nvSpPr>
        <p:spPr>
          <a:xfrm>
            <a:off x="631820" y="5243249"/>
            <a:ext cx="5056094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Responding to questions from </a:t>
            </a:r>
            <a:b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</a:br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Industry on Coronavirus (COVID-19)</a:t>
            </a:r>
            <a:endParaRPr lang="en-US" sz="2000" b="0" i="1" dirty="0">
              <a:solidFill>
                <a:srgbClr val="FFC00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3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79AFA8B1-7309-4F87-B646-C6C98F07A495}"/>
              </a:ext>
            </a:extLst>
          </p:cNvPr>
          <p:cNvGrpSpPr/>
          <p:nvPr/>
        </p:nvGrpSpPr>
        <p:grpSpPr>
          <a:xfrm>
            <a:off x="6952893" y="2018645"/>
            <a:ext cx="6362308" cy="5866353"/>
            <a:chOff x="7018678" y="696845"/>
            <a:chExt cx="6144615" cy="5665629"/>
          </a:xfrm>
        </p:grpSpPr>
        <p:pic>
          <p:nvPicPr>
            <p:cNvPr id="51" name="Picture 50" descr="A close up of a logo&#10;&#10;Description automatically generated">
              <a:extLst>
                <a:ext uri="{FF2B5EF4-FFF2-40B4-BE49-F238E27FC236}">
                  <a16:creationId xmlns:a16="http://schemas.microsoft.com/office/drawing/2014/main" id="{16F7ED5E-534A-4D32-B63E-6EBED08B3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10000"/>
            </a:blip>
            <a:stretch>
              <a:fillRect/>
            </a:stretch>
          </p:blipFill>
          <p:spPr>
            <a:xfrm>
              <a:off x="7894300" y="1093481"/>
              <a:ext cx="5268993" cy="5268993"/>
            </a:xfrm>
            <a:prstGeom prst="rect">
              <a:avLst/>
            </a:prstGeom>
          </p:spPr>
        </p:pic>
        <p:pic>
          <p:nvPicPr>
            <p:cNvPr id="52" name="Picture 51" descr="A close up of a logo&#10;&#10;Description automatically generated">
              <a:extLst>
                <a:ext uri="{FF2B5EF4-FFF2-40B4-BE49-F238E27FC236}">
                  <a16:creationId xmlns:a16="http://schemas.microsoft.com/office/drawing/2014/main" id="{7B1EE1D8-AB2A-410E-9688-E9F50AD23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alphaModFix amt="35000"/>
            </a:blip>
            <a:stretch>
              <a:fillRect/>
            </a:stretch>
          </p:blipFill>
          <p:spPr>
            <a:xfrm>
              <a:off x="7018678" y="3292213"/>
              <a:ext cx="2739619" cy="2739619"/>
            </a:xfrm>
            <a:prstGeom prst="rect">
              <a:avLst/>
            </a:prstGeom>
          </p:spPr>
        </p:pic>
        <p:pic>
          <p:nvPicPr>
            <p:cNvPr id="53" name="Picture 52" descr="A close up of a logo&#10;&#10;Description automatically generated">
              <a:extLst>
                <a:ext uri="{FF2B5EF4-FFF2-40B4-BE49-F238E27FC236}">
                  <a16:creationId xmlns:a16="http://schemas.microsoft.com/office/drawing/2014/main" id="{AC457021-E949-4767-89EB-EEFF3BE50F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</a:blip>
            <a:stretch>
              <a:fillRect/>
            </a:stretch>
          </p:blipFill>
          <p:spPr>
            <a:xfrm>
              <a:off x="10528796" y="696845"/>
              <a:ext cx="1848446" cy="184844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37AF97-2C94-4749-97AD-A027E7C3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What support packages are available for Irish businesses?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896EBFFC-337E-4D46-8C81-0450C03F2770}"/>
              </a:ext>
            </a:extLst>
          </p:cNvPr>
          <p:cNvSpPr/>
          <p:nvPr/>
        </p:nvSpPr>
        <p:spPr>
          <a:xfrm rot="10800000">
            <a:off x="3501180" y="5590708"/>
            <a:ext cx="965662" cy="4819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 Pro Light" panose="020B03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FBFB4-C4FE-4342-B975-A5AB9F8174F5}"/>
              </a:ext>
            </a:extLst>
          </p:cNvPr>
          <p:cNvSpPr/>
          <p:nvPr/>
        </p:nvSpPr>
        <p:spPr>
          <a:xfrm>
            <a:off x="4994910" y="386509"/>
            <a:ext cx="65976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SUPPORTS FOR CORONAVIRUS AFFECTED BUSINESSES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2FA562F-269C-43D8-AAA8-1ED8EF49E003}"/>
              </a:ext>
            </a:extLst>
          </p:cNvPr>
          <p:cNvGrpSpPr/>
          <p:nvPr/>
        </p:nvGrpSpPr>
        <p:grpSpPr>
          <a:xfrm>
            <a:off x="5999508" y="4482641"/>
            <a:ext cx="5040000" cy="2138936"/>
            <a:chOff x="6012258" y="2018645"/>
            <a:chExt cx="5040000" cy="213893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44BD597-949C-4A59-A24B-83B6FC0FDBC9}"/>
                </a:ext>
              </a:extLst>
            </p:cNvPr>
            <p:cNvSpPr/>
            <p:nvPr/>
          </p:nvSpPr>
          <p:spPr>
            <a:xfrm>
              <a:off x="6012258" y="2022925"/>
              <a:ext cx="5040000" cy="213465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latin typeface="Verdana Pro Light" panose="020B0304030504040204" pitchFamily="34" charset="0"/>
              </a:endParaRPr>
            </a:p>
          </p:txBody>
        </p:sp>
        <p:sp>
          <p:nvSpPr>
            <p:cNvPr id="29" name="TextBox 43">
              <a:extLst>
                <a:ext uri="{FF2B5EF4-FFF2-40B4-BE49-F238E27FC236}">
                  <a16:creationId xmlns:a16="http://schemas.microsoft.com/office/drawing/2014/main" id="{CA47DBA3-6246-499B-B0D7-BE0695F0757A}"/>
                </a:ext>
              </a:extLst>
            </p:cNvPr>
            <p:cNvSpPr txBox="1"/>
            <p:nvPr/>
          </p:nvSpPr>
          <p:spPr>
            <a:xfrm>
              <a:off x="6377436" y="2589930"/>
              <a:ext cx="4037099" cy="830997"/>
            </a:xfrm>
            <a:prstGeom prst="rect">
              <a:avLst/>
            </a:prstGeom>
            <a:noFill/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E" b="1" dirty="0">
                  <a:solidFill>
                    <a:schemeClr val="bg1"/>
                  </a:solidFill>
                  <a:latin typeface="Verdana Pro" panose="020B0604030504040204" pitchFamily="34" charset="0"/>
                </a:rPr>
                <a:t>€200m package for Enterprise Supports </a:t>
              </a:r>
              <a:r>
                <a:rPr lang="en-IE" dirty="0">
                  <a:solidFill>
                    <a:schemeClr val="bg1"/>
                  </a:solidFill>
                  <a:latin typeface="Verdana Pro Light" panose="020B0304030504040204" pitchFamily="34" charset="0"/>
                </a:rPr>
                <a:t>through Enterprise Ireland </a:t>
              </a:r>
            </a:p>
          </p:txBody>
        </p:sp>
        <p:sp>
          <p:nvSpPr>
            <p:cNvPr id="32" name="TextBox 88">
              <a:extLst>
                <a:ext uri="{FF2B5EF4-FFF2-40B4-BE49-F238E27FC236}">
                  <a16:creationId xmlns:a16="http://schemas.microsoft.com/office/drawing/2014/main" id="{403ECE0D-B24F-4D94-AF23-77F0FA0AB19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0250323" y="2018645"/>
              <a:ext cx="712754" cy="712754"/>
            </a:xfrm>
            <a:prstGeom prst="rect">
              <a:avLst/>
            </a:prstGeom>
            <a:noFill/>
            <a:ln w="9525">
              <a:noFill/>
              <a:prstDash val="dash"/>
            </a:ln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04</a:t>
              </a:r>
              <a:endParaRPr lang="ru-RU" sz="32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6C485BB-4F73-4DD2-A0C9-A3FE12AEEFAD}"/>
                </a:ext>
              </a:extLst>
            </p:cNvPr>
            <p:cNvSpPr/>
            <p:nvPr/>
          </p:nvSpPr>
          <p:spPr>
            <a:xfrm>
              <a:off x="6300032" y="3618600"/>
              <a:ext cx="368136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u="sng" dirty="0">
                  <a:solidFill>
                    <a:schemeClr val="bg1"/>
                  </a:solidFill>
                  <a:latin typeface="Verdana Pro Cond Semibold" panose="020B0706030504040204" pitchFamily="34" charset="0"/>
                </a:rPr>
                <a:t>www.enterprise-Ireland.com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65879DF-B9C6-48EB-936A-A7D1655C77A8}"/>
              </a:ext>
            </a:extLst>
          </p:cNvPr>
          <p:cNvGrpSpPr/>
          <p:nvPr/>
        </p:nvGrpSpPr>
        <p:grpSpPr>
          <a:xfrm>
            <a:off x="510139" y="2022925"/>
            <a:ext cx="5040000" cy="2134656"/>
            <a:chOff x="510139" y="2022925"/>
            <a:chExt cx="5040000" cy="213465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E2F6EB-3A37-4757-BD12-DA321F84554E}"/>
                </a:ext>
              </a:extLst>
            </p:cNvPr>
            <p:cNvSpPr/>
            <p:nvPr/>
          </p:nvSpPr>
          <p:spPr>
            <a:xfrm>
              <a:off x="510139" y="2022925"/>
              <a:ext cx="5040000" cy="213465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latin typeface="Verdana Pro Light" panose="020B0304030504040204" pitchFamily="34" charset="0"/>
              </a:endParaRPr>
            </a:p>
          </p:txBody>
        </p:sp>
        <p:sp>
          <p:nvSpPr>
            <p:cNvPr id="26" name="TextBox 41">
              <a:extLst>
                <a:ext uri="{FF2B5EF4-FFF2-40B4-BE49-F238E27FC236}">
                  <a16:creationId xmlns:a16="http://schemas.microsoft.com/office/drawing/2014/main" id="{C63771E3-90DD-4105-BEAC-23F11AFB2B32}"/>
                </a:ext>
              </a:extLst>
            </p:cNvPr>
            <p:cNvSpPr txBox="1"/>
            <p:nvPr/>
          </p:nvSpPr>
          <p:spPr>
            <a:xfrm>
              <a:off x="869912" y="2637332"/>
              <a:ext cx="3975233" cy="830997"/>
            </a:xfrm>
            <a:prstGeom prst="rect">
              <a:avLst/>
            </a:prstGeom>
            <a:noFill/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E" b="1" dirty="0">
                  <a:solidFill>
                    <a:schemeClr val="bg1"/>
                  </a:solidFill>
                  <a:latin typeface="Verdana Pro" panose="020B0604030504040204" pitchFamily="34" charset="0"/>
                </a:rPr>
                <a:t>€200m SBCI working capital </a:t>
              </a:r>
              <a:r>
                <a:rPr lang="en-IE" dirty="0">
                  <a:solidFill>
                    <a:schemeClr val="bg1"/>
                  </a:solidFill>
                  <a:latin typeface="Verdana Pro Light" panose="020B0304030504040204" pitchFamily="34" charset="0"/>
                </a:rPr>
                <a:t>scheme for eligible businesses. Loans up to €1.5m at reduced rates.</a:t>
              </a:r>
            </a:p>
          </p:txBody>
        </p:sp>
        <p:sp>
          <p:nvSpPr>
            <p:cNvPr id="31" name="TextBox 87">
              <a:extLst>
                <a:ext uri="{FF2B5EF4-FFF2-40B4-BE49-F238E27FC236}">
                  <a16:creationId xmlns:a16="http://schemas.microsoft.com/office/drawing/2014/main" id="{41F3DF2A-73FF-4997-BDA4-B7CB99148E3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76873" y="2022925"/>
              <a:ext cx="712754" cy="712754"/>
            </a:xfrm>
            <a:prstGeom prst="rect">
              <a:avLst/>
            </a:prstGeom>
            <a:noFill/>
            <a:ln w="9525">
              <a:noFill/>
              <a:prstDash val="dash"/>
            </a:ln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01</a:t>
              </a:r>
              <a:endParaRPr lang="ru-RU" sz="32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DA8A268-7487-4346-B702-2767D487037C}"/>
                </a:ext>
              </a:extLst>
            </p:cNvPr>
            <p:cNvSpPr/>
            <p:nvPr/>
          </p:nvSpPr>
          <p:spPr>
            <a:xfrm>
              <a:off x="750771" y="3526554"/>
              <a:ext cx="19319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u="sng" dirty="0">
                  <a:solidFill>
                    <a:schemeClr val="bg1"/>
                  </a:solidFill>
                  <a:latin typeface="Verdana Pro Cond Semibold" panose="020B0706030504040204" pitchFamily="34" charset="0"/>
                </a:rPr>
                <a:t>www.sbci.gov.ie </a:t>
              </a:r>
              <a:endParaRPr lang="en-GB" u="sng" dirty="0">
                <a:solidFill>
                  <a:schemeClr val="bg1"/>
                </a:solidFill>
                <a:latin typeface="Verdana Pro Cond Semibold" panose="020B070603050404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917A409-BDC8-4C49-8BBB-6113A94CD9C9}"/>
              </a:ext>
            </a:extLst>
          </p:cNvPr>
          <p:cNvGrpSpPr/>
          <p:nvPr/>
        </p:nvGrpSpPr>
        <p:grpSpPr>
          <a:xfrm>
            <a:off x="518936" y="4470983"/>
            <a:ext cx="5040000" cy="2134656"/>
            <a:chOff x="518936" y="4470983"/>
            <a:chExt cx="5040000" cy="213465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62904BE-0B2C-480C-9D86-ED5693E0D62C}"/>
                </a:ext>
              </a:extLst>
            </p:cNvPr>
            <p:cNvSpPr/>
            <p:nvPr/>
          </p:nvSpPr>
          <p:spPr>
            <a:xfrm>
              <a:off x="518936" y="4470983"/>
              <a:ext cx="5040000" cy="213465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Verdana Pro Light" panose="020B0304030504040204" pitchFamily="34" charset="0"/>
              </a:endParaRPr>
            </a:p>
          </p:txBody>
        </p:sp>
        <p:sp>
          <p:nvSpPr>
            <p:cNvPr id="34" name="TextBox 92">
              <a:extLst>
                <a:ext uri="{FF2B5EF4-FFF2-40B4-BE49-F238E27FC236}">
                  <a16:creationId xmlns:a16="http://schemas.microsoft.com/office/drawing/2014/main" id="{19D88EBA-48CA-4177-BF43-A319AA2C5196}"/>
                </a:ext>
              </a:extLst>
            </p:cNvPr>
            <p:cNvSpPr txBox="1"/>
            <p:nvPr/>
          </p:nvSpPr>
          <p:spPr>
            <a:xfrm>
              <a:off x="771924" y="4880009"/>
              <a:ext cx="4738857" cy="1107996"/>
            </a:xfrm>
            <a:prstGeom prst="rect">
              <a:avLst/>
            </a:prstGeom>
            <a:noFill/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E" b="1" dirty="0">
                  <a:solidFill>
                    <a:schemeClr val="bg1"/>
                  </a:solidFill>
                  <a:latin typeface="Verdana Pro" panose="020B0604030504040204" pitchFamily="34" charset="0"/>
                </a:rPr>
                <a:t>Loans up to €50k for all small tourism businesses </a:t>
              </a:r>
              <a:r>
                <a:rPr lang="en-IE" dirty="0">
                  <a:solidFill>
                    <a:schemeClr val="bg1"/>
                  </a:solidFill>
                  <a:latin typeface="Verdana Pro Light" panose="020B0304030504040204" pitchFamily="34" charset="0"/>
                </a:rPr>
                <a:t>(accommodation, activities and attractions)</a:t>
              </a:r>
              <a:r>
                <a:rPr lang="en-IE" b="1" dirty="0">
                  <a:solidFill>
                    <a:schemeClr val="bg1"/>
                  </a:solidFill>
                  <a:latin typeface="Verdana Pro Light" panose="020B0304030504040204" pitchFamily="34" charset="0"/>
                </a:rPr>
                <a:t> </a:t>
              </a:r>
              <a:r>
                <a:rPr lang="en-IE" dirty="0">
                  <a:solidFill>
                    <a:schemeClr val="bg1"/>
                  </a:solidFill>
                  <a:latin typeface="Verdana Pro Light" panose="020B0304030504040204" pitchFamily="34" charset="0"/>
                </a:rPr>
                <a:t>where a reduction in turnover is projected at over 15% </a:t>
              </a:r>
            </a:p>
          </p:txBody>
        </p:sp>
        <p:sp>
          <p:nvSpPr>
            <p:cNvPr id="39" name="TextBox 99">
              <a:extLst>
                <a:ext uri="{FF2B5EF4-FFF2-40B4-BE49-F238E27FC236}">
                  <a16:creationId xmlns:a16="http://schemas.microsoft.com/office/drawing/2014/main" id="{37C864D5-84B7-483C-922B-6C224B53F1E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76873" y="4470983"/>
              <a:ext cx="712754" cy="712754"/>
            </a:xfrm>
            <a:prstGeom prst="rect">
              <a:avLst/>
            </a:prstGeom>
            <a:noFill/>
            <a:ln w="9525">
              <a:noFill/>
              <a:prstDash val="dash"/>
            </a:ln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03</a:t>
              </a:r>
              <a:endParaRPr lang="ru-RU" sz="32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414A1A3-DE33-4062-92C3-5ECA0B234C2B}"/>
                </a:ext>
              </a:extLst>
            </p:cNvPr>
            <p:cNvSpPr/>
            <p:nvPr/>
          </p:nvSpPr>
          <p:spPr>
            <a:xfrm>
              <a:off x="662539" y="6063536"/>
              <a:ext cx="30652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u="sng" dirty="0">
                  <a:solidFill>
                    <a:schemeClr val="bg1"/>
                  </a:solidFill>
                  <a:latin typeface="Verdana Pro Cond Semibold" panose="020B0706030504040204" pitchFamily="34" charset="0"/>
                </a:rPr>
                <a:t>www.microfinanceireland.ie</a:t>
              </a:r>
              <a:endParaRPr lang="en-GB" u="sng" dirty="0">
                <a:solidFill>
                  <a:schemeClr val="bg1"/>
                </a:solidFill>
                <a:latin typeface="Verdana Pro Cond Semibold" panose="020B070603050404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18D4A5F-F073-495E-9E72-6C67C6D43991}"/>
              </a:ext>
            </a:extLst>
          </p:cNvPr>
          <p:cNvGrpSpPr/>
          <p:nvPr/>
        </p:nvGrpSpPr>
        <p:grpSpPr>
          <a:xfrm>
            <a:off x="6021055" y="2027205"/>
            <a:ext cx="5040000" cy="2138936"/>
            <a:chOff x="6012258" y="4466703"/>
            <a:chExt cx="5040000" cy="213893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BB072BF-A4B2-47A9-8BF1-12C96108E278}"/>
                </a:ext>
              </a:extLst>
            </p:cNvPr>
            <p:cNvSpPr/>
            <p:nvPr/>
          </p:nvSpPr>
          <p:spPr>
            <a:xfrm>
              <a:off x="6012258" y="4470983"/>
              <a:ext cx="5040000" cy="213465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Verdana Pro Light" panose="020B0304030504040204" pitchFamily="34" charset="0"/>
              </a:endParaRPr>
            </a:p>
          </p:txBody>
        </p:sp>
        <p:sp>
          <p:nvSpPr>
            <p:cNvPr id="37" name="TextBox 95">
              <a:extLst>
                <a:ext uri="{FF2B5EF4-FFF2-40B4-BE49-F238E27FC236}">
                  <a16:creationId xmlns:a16="http://schemas.microsoft.com/office/drawing/2014/main" id="{48EF92D8-1B85-49F2-B7B0-CBCFF59330E0}"/>
                </a:ext>
              </a:extLst>
            </p:cNvPr>
            <p:cNvSpPr txBox="1"/>
            <p:nvPr/>
          </p:nvSpPr>
          <p:spPr>
            <a:xfrm>
              <a:off x="6404628" y="5043530"/>
              <a:ext cx="4009907" cy="830997"/>
            </a:xfrm>
            <a:prstGeom prst="rect">
              <a:avLst/>
            </a:prstGeom>
            <a:noFill/>
            <a:ln>
              <a:noFill/>
            </a:ln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E" dirty="0">
                  <a:solidFill>
                    <a:schemeClr val="bg1"/>
                  </a:solidFill>
                  <a:latin typeface="Verdana Pro Light" panose="020B0304030504040204" pitchFamily="34" charset="0"/>
                </a:rPr>
                <a:t>Credit Guarantee Scheme through SBCI. </a:t>
              </a:r>
              <a:r>
                <a:rPr lang="en-IE" b="1" dirty="0">
                  <a:solidFill>
                    <a:schemeClr val="bg1"/>
                  </a:solidFill>
                  <a:latin typeface="Verdana Pro" panose="020B0604030504040204" pitchFamily="34" charset="0"/>
                </a:rPr>
                <a:t>Loans of up to €1m </a:t>
              </a:r>
              <a:r>
                <a:rPr lang="en-IE" dirty="0">
                  <a:solidFill>
                    <a:schemeClr val="bg1"/>
                  </a:solidFill>
                  <a:latin typeface="Verdana Pro Light" panose="020B0304030504040204" pitchFamily="34" charset="0"/>
                </a:rPr>
                <a:t>at terms of up to 7 years. </a:t>
              </a:r>
              <a:endParaRPr lang="en-GB" dirty="0">
                <a:solidFill>
                  <a:schemeClr val="bg1"/>
                </a:solidFill>
                <a:latin typeface="Verdana Pro Light" panose="020B0304030504040204" pitchFamily="34" charset="0"/>
              </a:endParaRPr>
            </a:p>
          </p:txBody>
        </p:sp>
        <p:sp>
          <p:nvSpPr>
            <p:cNvPr id="40" name="TextBox 100">
              <a:extLst>
                <a:ext uri="{FF2B5EF4-FFF2-40B4-BE49-F238E27FC236}">
                  <a16:creationId xmlns:a16="http://schemas.microsoft.com/office/drawing/2014/main" id="{961AF1FA-15E5-452E-A183-DAEB7262103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0250323" y="4466703"/>
              <a:ext cx="712754" cy="712754"/>
            </a:xfrm>
            <a:prstGeom prst="rect">
              <a:avLst/>
            </a:prstGeom>
            <a:noFill/>
            <a:ln w="9525">
              <a:noFill/>
              <a:prstDash val="dash"/>
            </a:ln>
            <a:effectLst>
              <a:outerShdw blurRad="25400" dist="25400" dir="5400000" algn="t" rotWithShape="0">
                <a:prstClr val="black">
                  <a:alpha val="25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02</a:t>
              </a:r>
              <a:endParaRPr lang="ru-RU" sz="32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B14F529-5128-4472-B59B-C2DB667A2C67}"/>
                </a:ext>
              </a:extLst>
            </p:cNvPr>
            <p:cNvSpPr/>
            <p:nvPr/>
          </p:nvSpPr>
          <p:spPr>
            <a:xfrm>
              <a:off x="6297411" y="6063187"/>
              <a:ext cx="19319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u="sng" dirty="0">
                  <a:solidFill>
                    <a:schemeClr val="bg1"/>
                  </a:solidFill>
                  <a:latin typeface="Verdana Pro Cond Semibold" panose="020B0706030504040204" pitchFamily="34" charset="0"/>
                </a:rPr>
                <a:t>www.sbci.gov.ie </a:t>
              </a:r>
              <a:endParaRPr lang="en-GB" u="sng" dirty="0">
                <a:solidFill>
                  <a:schemeClr val="bg1"/>
                </a:solidFill>
                <a:latin typeface="Verdana Pro Cond Semibold" panose="020B0706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59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4A163F52-80FE-4DF8-A393-E78325ACE5D2}"/>
              </a:ext>
            </a:extLst>
          </p:cNvPr>
          <p:cNvGrpSpPr/>
          <p:nvPr/>
        </p:nvGrpSpPr>
        <p:grpSpPr>
          <a:xfrm>
            <a:off x="6952893" y="2018645"/>
            <a:ext cx="6362308" cy="5866353"/>
            <a:chOff x="7018678" y="696845"/>
            <a:chExt cx="6144615" cy="5665629"/>
          </a:xfrm>
        </p:grpSpPr>
        <p:pic>
          <p:nvPicPr>
            <p:cNvPr id="23" name="Picture 22" descr="A close up of a logo&#10;&#10;Description automatically generated">
              <a:extLst>
                <a:ext uri="{FF2B5EF4-FFF2-40B4-BE49-F238E27FC236}">
                  <a16:creationId xmlns:a16="http://schemas.microsoft.com/office/drawing/2014/main" id="{5A0328D3-D242-4406-AAD1-9798FEEC8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</a:blip>
            <a:stretch>
              <a:fillRect/>
            </a:stretch>
          </p:blipFill>
          <p:spPr>
            <a:xfrm>
              <a:off x="7894300" y="1093481"/>
              <a:ext cx="5268993" cy="5268993"/>
            </a:xfrm>
            <a:prstGeom prst="rect">
              <a:avLst/>
            </a:prstGeom>
          </p:spPr>
        </p:pic>
        <p:pic>
          <p:nvPicPr>
            <p:cNvPr id="27" name="Picture 26" descr="A close up of a logo&#10;&#10;Description automatically generated">
              <a:extLst>
                <a:ext uri="{FF2B5EF4-FFF2-40B4-BE49-F238E27FC236}">
                  <a16:creationId xmlns:a16="http://schemas.microsoft.com/office/drawing/2014/main" id="{1B1E801B-D800-4F54-BA81-EF6F31586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alphaModFix amt="35000"/>
            </a:blip>
            <a:stretch>
              <a:fillRect/>
            </a:stretch>
          </p:blipFill>
          <p:spPr>
            <a:xfrm>
              <a:off x="7018678" y="3292213"/>
              <a:ext cx="2739619" cy="2739619"/>
            </a:xfrm>
            <a:prstGeom prst="rect">
              <a:avLst/>
            </a:prstGeom>
          </p:spPr>
        </p:pic>
        <p:pic>
          <p:nvPicPr>
            <p:cNvPr id="30" name="Picture 29" descr="A close up of a logo&#10;&#10;Description automatically generated">
              <a:extLst>
                <a:ext uri="{FF2B5EF4-FFF2-40B4-BE49-F238E27FC236}">
                  <a16:creationId xmlns:a16="http://schemas.microsoft.com/office/drawing/2014/main" id="{ECE904A6-EB72-47ED-B4BB-07BB224C3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</a:blip>
            <a:stretch>
              <a:fillRect/>
            </a:stretch>
          </p:blipFill>
          <p:spPr>
            <a:xfrm>
              <a:off x="10528796" y="696845"/>
              <a:ext cx="1848446" cy="184844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37AF97-2C94-4749-97AD-A027E7C3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National Supports Available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896EBFFC-337E-4D46-8C81-0450C03F2770}"/>
              </a:ext>
            </a:extLst>
          </p:cNvPr>
          <p:cNvSpPr/>
          <p:nvPr/>
        </p:nvSpPr>
        <p:spPr>
          <a:xfrm rot="10800000">
            <a:off x="3501180" y="5590708"/>
            <a:ext cx="965662" cy="4819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 Pro Light" panose="020B03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FBFB4-C4FE-4342-B975-A5AB9F8174F5}"/>
              </a:ext>
            </a:extLst>
          </p:cNvPr>
          <p:cNvSpPr/>
          <p:nvPr/>
        </p:nvSpPr>
        <p:spPr>
          <a:xfrm>
            <a:off x="4994910" y="386509"/>
            <a:ext cx="65976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SUPPORTS FOR CORONAVIRUS AFFECTED BUSINESSES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E2F6EB-3A37-4757-BD12-DA321F84554E}"/>
              </a:ext>
            </a:extLst>
          </p:cNvPr>
          <p:cNvSpPr/>
          <p:nvPr/>
        </p:nvSpPr>
        <p:spPr>
          <a:xfrm>
            <a:off x="383578" y="2031485"/>
            <a:ext cx="3600000" cy="44485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Verdana Pro" panose="020B0604030504040204" pitchFamily="34" charset="0"/>
            </a:endParaRPr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C63771E3-90DD-4105-BEAC-23F11AFB2B32}"/>
              </a:ext>
            </a:extLst>
          </p:cNvPr>
          <p:cNvSpPr txBox="1"/>
          <p:nvPr/>
        </p:nvSpPr>
        <p:spPr>
          <a:xfrm>
            <a:off x="599450" y="2830807"/>
            <a:ext cx="3114966" cy="1938992"/>
          </a:xfrm>
          <a:prstGeom prst="rect">
            <a:avLst/>
          </a:prstGeom>
          <a:noFill/>
          <a:effectLst>
            <a:outerShdw blurRad="25400" dist="25400" dir="5400000" algn="t" rotWithShape="0">
              <a:prstClr val="black">
                <a:alpha val="2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A Finance in Focus grant for Enterprise Ireland and </a:t>
            </a:r>
            <a:r>
              <a:rPr lang="en-IE" dirty="0" err="1">
                <a:solidFill>
                  <a:schemeClr val="bg1"/>
                </a:solidFill>
                <a:latin typeface="Verdana Pro" panose="020B0604030504040204" pitchFamily="34" charset="0"/>
              </a:rPr>
              <a:t>Údarás</a:t>
            </a:r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Verdana Pro" panose="020B0604030504040204" pitchFamily="34" charset="0"/>
              </a:rPr>
              <a:t>na</a:t>
            </a:r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Verdana Pro" panose="020B0604030504040204" pitchFamily="34" charset="0"/>
              </a:rPr>
              <a:t>Gaeltachta</a:t>
            </a:r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 clients of </a:t>
            </a:r>
            <a:r>
              <a:rPr lang="en-IE" b="1" dirty="0">
                <a:solidFill>
                  <a:schemeClr val="bg1"/>
                </a:solidFill>
                <a:latin typeface="Verdana Pro" panose="020B0604030504040204" pitchFamily="34" charset="0"/>
              </a:rPr>
              <a:t>€7.2k for consultancy support </a:t>
            </a:r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to undertake immediate finance reviews.</a:t>
            </a:r>
          </a:p>
        </p:txBody>
      </p:sp>
      <p:sp>
        <p:nvSpPr>
          <p:cNvPr id="31" name="TextBox 87">
            <a:extLst>
              <a:ext uri="{FF2B5EF4-FFF2-40B4-BE49-F238E27FC236}">
                <a16:creationId xmlns:a16="http://schemas.microsoft.com/office/drawing/2014/main" id="{41F3DF2A-73FF-4997-BDA4-B7CB99148E31}"/>
              </a:ext>
            </a:extLst>
          </p:cNvPr>
          <p:cNvSpPr txBox="1">
            <a:spLocks noChangeAspect="1"/>
          </p:cNvSpPr>
          <p:nvPr/>
        </p:nvSpPr>
        <p:spPr>
          <a:xfrm>
            <a:off x="3265295" y="2027205"/>
            <a:ext cx="712754" cy="712754"/>
          </a:xfrm>
          <a:prstGeom prst="rect">
            <a:avLst/>
          </a:prstGeom>
          <a:noFill/>
          <a:ln w="9525">
            <a:noFill/>
            <a:prstDash val="dash"/>
          </a:ln>
          <a:effectLst>
            <a:outerShdw blurRad="25400" dist="25400" dir="5400000" algn="t" rotWithShape="0">
              <a:prstClr val="black">
                <a:alpha val="25000"/>
              </a:prstClr>
            </a:outerShdw>
          </a:effectLst>
        </p:spPr>
        <p:txBody>
          <a:bodyPr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rPr>
              <a:t>01</a:t>
            </a:r>
            <a:endParaRPr lang="ru-RU" sz="32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" panose="020B060403050404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A8A268-7487-4346-B702-2767D487037C}"/>
              </a:ext>
            </a:extLst>
          </p:cNvPr>
          <p:cNvSpPr/>
          <p:nvPr/>
        </p:nvSpPr>
        <p:spPr>
          <a:xfrm>
            <a:off x="590368" y="5690116"/>
            <a:ext cx="3370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u="sng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www.enterprise-ireland.com </a:t>
            </a:r>
            <a:endParaRPr lang="en-GB" u="sng" dirty="0">
              <a:solidFill>
                <a:schemeClr val="bg1"/>
              </a:solidFill>
              <a:latin typeface="Verdana Pro Cond Semibold" panose="020B070603050404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78B257C-5493-47D9-877D-98329A0BF795}"/>
              </a:ext>
            </a:extLst>
          </p:cNvPr>
          <p:cNvSpPr/>
          <p:nvPr/>
        </p:nvSpPr>
        <p:spPr>
          <a:xfrm>
            <a:off x="4304397" y="2018645"/>
            <a:ext cx="3600000" cy="44485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Verdana Pro Light" panose="020B0304030504040204" pitchFamily="34" charset="0"/>
            </a:endParaRPr>
          </a:p>
        </p:txBody>
      </p:sp>
      <p:sp>
        <p:nvSpPr>
          <p:cNvPr id="38" name="TextBox 41">
            <a:extLst>
              <a:ext uri="{FF2B5EF4-FFF2-40B4-BE49-F238E27FC236}">
                <a16:creationId xmlns:a16="http://schemas.microsoft.com/office/drawing/2014/main" id="{E9615A81-34A5-4036-B06E-0493BC44C579}"/>
              </a:ext>
            </a:extLst>
          </p:cNvPr>
          <p:cNvSpPr txBox="1"/>
          <p:nvPr/>
        </p:nvSpPr>
        <p:spPr>
          <a:xfrm>
            <a:off x="4528316" y="2817967"/>
            <a:ext cx="3160510" cy="1938992"/>
          </a:xfrm>
          <a:prstGeom prst="rect">
            <a:avLst/>
          </a:prstGeom>
          <a:noFill/>
          <a:effectLst>
            <a:outerShdw blurRad="25400" dist="25400" dir="5400000" algn="t" rotWithShape="0">
              <a:prstClr val="black">
                <a:alpha val="2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Local Enterprise Offices are providing vouchers from </a:t>
            </a:r>
            <a:r>
              <a:rPr lang="en-IE" b="1" dirty="0">
                <a:solidFill>
                  <a:schemeClr val="bg1"/>
                </a:solidFill>
                <a:latin typeface="Verdana Pro" panose="020B0604030504040204" pitchFamily="34" charset="0"/>
              </a:rPr>
              <a:t>€2.5k to €10k, with 50:50 match funding </a:t>
            </a:r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to support business continuity preparedness, innovation and productivity. </a:t>
            </a:r>
          </a:p>
        </p:txBody>
      </p:sp>
      <p:sp>
        <p:nvSpPr>
          <p:cNvPr id="41" name="TextBox 87">
            <a:extLst>
              <a:ext uri="{FF2B5EF4-FFF2-40B4-BE49-F238E27FC236}">
                <a16:creationId xmlns:a16="http://schemas.microsoft.com/office/drawing/2014/main" id="{EC320A7E-F728-4AD8-8283-F8484CB87B9B}"/>
              </a:ext>
            </a:extLst>
          </p:cNvPr>
          <p:cNvSpPr txBox="1">
            <a:spLocks noChangeAspect="1"/>
          </p:cNvSpPr>
          <p:nvPr/>
        </p:nvSpPr>
        <p:spPr>
          <a:xfrm>
            <a:off x="7186114" y="2014365"/>
            <a:ext cx="712754" cy="712754"/>
          </a:xfrm>
          <a:prstGeom prst="rect">
            <a:avLst/>
          </a:prstGeom>
          <a:noFill/>
          <a:ln w="9525">
            <a:noFill/>
            <a:prstDash val="dash"/>
          </a:ln>
          <a:effectLst>
            <a:outerShdw blurRad="25400" dist="25400" dir="5400000" algn="t" rotWithShape="0">
              <a:prstClr val="black">
                <a:alpha val="25000"/>
              </a:prstClr>
            </a:outerShdw>
          </a:effectLst>
        </p:spPr>
        <p:txBody>
          <a:bodyPr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rPr>
              <a:t>02</a:t>
            </a:r>
            <a:endParaRPr lang="ru-RU" sz="32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" panose="020B060403050404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47EF1F-1BA0-48BB-B641-C1B75F6344F5}"/>
              </a:ext>
            </a:extLst>
          </p:cNvPr>
          <p:cNvSpPr/>
          <p:nvPr/>
        </p:nvSpPr>
        <p:spPr>
          <a:xfrm>
            <a:off x="4511187" y="5677276"/>
            <a:ext cx="3370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u="sng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www.localenterprise.ie</a:t>
            </a:r>
            <a:endParaRPr lang="en-GB" u="sng" dirty="0">
              <a:solidFill>
                <a:schemeClr val="bg1"/>
              </a:solidFill>
              <a:latin typeface="Verdana Pro Cond Semibold" panose="020B070603050404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AC0D68-51B1-43EC-8124-41231001B91E}"/>
              </a:ext>
            </a:extLst>
          </p:cNvPr>
          <p:cNvSpPr/>
          <p:nvPr/>
        </p:nvSpPr>
        <p:spPr>
          <a:xfrm>
            <a:off x="8225215" y="2018645"/>
            <a:ext cx="3600000" cy="44485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Verdana Pro Light" panose="020B0304030504040204" pitchFamily="34" charset="0"/>
            </a:endParaRPr>
          </a:p>
        </p:txBody>
      </p:sp>
      <p:sp>
        <p:nvSpPr>
          <p:cNvPr id="48" name="TextBox 41">
            <a:extLst>
              <a:ext uri="{FF2B5EF4-FFF2-40B4-BE49-F238E27FC236}">
                <a16:creationId xmlns:a16="http://schemas.microsoft.com/office/drawing/2014/main" id="{001B99EB-2890-44D0-81A0-84821904903A}"/>
              </a:ext>
            </a:extLst>
          </p:cNvPr>
          <p:cNvSpPr txBox="1"/>
          <p:nvPr/>
        </p:nvSpPr>
        <p:spPr>
          <a:xfrm>
            <a:off x="8406568" y="2817967"/>
            <a:ext cx="3185982" cy="2769989"/>
          </a:xfrm>
          <a:prstGeom prst="rect">
            <a:avLst/>
          </a:prstGeom>
          <a:noFill/>
          <a:effectLst>
            <a:outerShdw blurRad="25400" dist="25400" dir="5400000" algn="t" rotWithShape="0">
              <a:prstClr val="black">
                <a:alpha val="2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b="1" dirty="0">
                <a:solidFill>
                  <a:schemeClr val="bg1"/>
                </a:solidFill>
                <a:latin typeface="Verdana Pro" panose="020B0604030504040204" pitchFamily="34" charset="0"/>
              </a:rPr>
              <a:t>Illness benefits temporarily rise from €203 per week to €305</a:t>
            </a:r>
            <a:r>
              <a:rPr lang="en-IE" dirty="0">
                <a:solidFill>
                  <a:schemeClr val="bg1"/>
                </a:solidFill>
                <a:latin typeface="Verdana Pro" panose="020B0604030504040204" pitchFamily="34" charset="0"/>
              </a:rPr>
              <a:t>, available from day 1 of illness (for max of 2 weeks) if medically certified and self-isolating due to COVID-19 diagnosis rather than after the sixth day</a:t>
            </a:r>
          </a:p>
        </p:txBody>
      </p:sp>
      <p:sp>
        <p:nvSpPr>
          <p:cNvPr id="49" name="TextBox 87">
            <a:extLst>
              <a:ext uri="{FF2B5EF4-FFF2-40B4-BE49-F238E27FC236}">
                <a16:creationId xmlns:a16="http://schemas.microsoft.com/office/drawing/2014/main" id="{5D3A5D98-EC5C-42AE-950B-49E5659DB06A}"/>
              </a:ext>
            </a:extLst>
          </p:cNvPr>
          <p:cNvSpPr txBox="1">
            <a:spLocks noChangeAspect="1"/>
          </p:cNvSpPr>
          <p:nvPr/>
        </p:nvSpPr>
        <p:spPr>
          <a:xfrm>
            <a:off x="11106932" y="2014365"/>
            <a:ext cx="712754" cy="712754"/>
          </a:xfrm>
          <a:prstGeom prst="rect">
            <a:avLst/>
          </a:prstGeom>
          <a:noFill/>
          <a:ln w="9525">
            <a:noFill/>
            <a:prstDash val="dash"/>
          </a:ln>
          <a:effectLst>
            <a:outerShdw blurRad="25400" dist="25400" dir="5400000" algn="t" rotWithShape="0">
              <a:prstClr val="black">
                <a:alpha val="25000"/>
              </a:prstClr>
            </a:outerShdw>
          </a:effectLst>
        </p:spPr>
        <p:txBody>
          <a:bodyPr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rPr>
              <a:t>03</a:t>
            </a:r>
            <a:endParaRPr lang="ru-RU" sz="32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" panose="020B060403050404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E0C00EB-B467-4970-9D00-5125DC893734}"/>
              </a:ext>
            </a:extLst>
          </p:cNvPr>
          <p:cNvSpPr/>
          <p:nvPr/>
        </p:nvSpPr>
        <p:spPr>
          <a:xfrm>
            <a:off x="8432005" y="5677276"/>
            <a:ext cx="3370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u="sng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www.gov.ie</a:t>
            </a:r>
            <a:r>
              <a:rPr lang="en-IE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 &amp; </a:t>
            </a:r>
            <a:r>
              <a:rPr lang="en-IE" u="sng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 www.citizensinformation.ie</a:t>
            </a:r>
          </a:p>
        </p:txBody>
      </p:sp>
    </p:spTree>
    <p:extLst>
      <p:ext uri="{BB962C8B-B14F-4D97-AF65-F5344CB8AC3E}">
        <p14:creationId xmlns:p14="http://schemas.microsoft.com/office/powerpoint/2010/main" val="292737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6" grpId="0"/>
      <p:bldP spid="31" grpId="0"/>
      <p:bldP spid="43" grpId="0"/>
      <p:bldP spid="35" grpId="0" animBg="1"/>
      <p:bldP spid="38" grpId="0"/>
      <p:bldP spid="41" grpId="0"/>
      <p:bldP spid="46" grpId="0"/>
      <p:bldP spid="47" grpId="0" animBg="1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7AF97-2C94-4749-97AD-A027E7C3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deal with short-term cash-flow issues?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6BA8E51-B46D-47DA-8CAF-5420B2B24BA8}"/>
              </a:ext>
            </a:extLst>
          </p:cNvPr>
          <p:cNvGrpSpPr/>
          <p:nvPr/>
        </p:nvGrpSpPr>
        <p:grpSpPr>
          <a:xfrm>
            <a:off x="534851" y="2101087"/>
            <a:ext cx="4374033" cy="930773"/>
            <a:chOff x="534851" y="2101087"/>
            <a:chExt cx="4374033" cy="93077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E1C6BC4-D00B-4633-B2F3-11912346D2A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4851" y="2195951"/>
              <a:ext cx="599919" cy="59991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01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67283D7-061C-4ADF-8EA3-76DFEAF29110}"/>
                </a:ext>
              </a:extLst>
            </p:cNvPr>
            <p:cNvSpPr txBox="1"/>
            <p:nvPr/>
          </p:nvSpPr>
          <p:spPr>
            <a:xfrm>
              <a:off x="1229994" y="2101087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MY" dirty="0">
                  <a:solidFill>
                    <a:schemeClr val="accent1"/>
                  </a:solidFill>
                </a:rPr>
                <a:t>Cash Needs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048008-DB48-4918-B25C-AE82BDC49852}"/>
                </a:ext>
              </a:extLst>
            </p:cNvPr>
            <p:cNvSpPr txBox="1"/>
            <p:nvPr/>
          </p:nvSpPr>
          <p:spPr>
            <a:xfrm>
              <a:off x="1229992" y="2447085"/>
              <a:ext cx="3678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dirty="0">
                  <a:latin typeface="Verdana Pro Light" panose="020B0304030504040204" pitchFamily="34" charset="0"/>
                </a:rPr>
                <a:t>Determine what are the cash needs of the business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E8B2E62-69CF-4A7D-86C4-167FE520A602}"/>
              </a:ext>
            </a:extLst>
          </p:cNvPr>
          <p:cNvGrpSpPr/>
          <p:nvPr/>
        </p:nvGrpSpPr>
        <p:grpSpPr>
          <a:xfrm>
            <a:off x="534851" y="3100606"/>
            <a:ext cx="4277837" cy="886492"/>
            <a:chOff x="534851" y="3100606"/>
            <a:chExt cx="4277837" cy="88649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A3CD12B-4175-488F-A1A5-B4C9A7937D6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4851" y="3151188"/>
              <a:ext cx="599919" cy="599919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03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17577F-81EA-42B4-96CB-E07A5DD4BE0D}"/>
                </a:ext>
              </a:extLst>
            </p:cNvPr>
            <p:cNvSpPr txBox="1"/>
            <p:nvPr/>
          </p:nvSpPr>
          <p:spPr>
            <a:xfrm>
              <a:off x="1229993" y="3100606"/>
              <a:ext cx="1350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MY" dirty="0">
                  <a:solidFill>
                    <a:schemeClr val="accent3"/>
                  </a:solidFill>
                </a:rPr>
                <a:t>Purchases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58404C-8650-46E9-B51B-253C96D02632}"/>
                </a:ext>
              </a:extLst>
            </p:cNvPr>
            <p:cNvSpPr txBox="1"/>
            <p:nvPr/>
          </p:nvSpPr>
          <p:spPr>
            <a:xfrm>
              <a:off x="1239602" y="3402323"/>
              <a:ext cx="3573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dirty="0">
                  <a:latin typeface="Verdana Pro Light" panose="020B0304030504040204" pitchFamily="34" charset="0"/>
                </a:rPr>
                <a:t>Reduce purchases (variable costs can be  controlled)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721534-A3CD-429F-9C65-AAA34856070A}"/>
              </a:ext>
            </a:extLst>
          </p:cNvPr>
          <p:cNvGrpSpPr/>
          <p:nvPr/>
        </p:nvGrpSpPr>
        <p:grpSpPr>
          <a:xfrm>
            <a:off x="534851" y="4076688"/>
            <a:ext cx="4237079" cy="650500"/>
            <a:chOff x="534851" y="4076688"/>
            <a:chExt cx="4237079" cy="6505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F857AC-E384-4302-9628-C05FB7295AD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4851" y="4127269"/>
              <a:ext cx="599919" cy="599919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05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EED752-5657-480F-A081-EF89EE0A5211}"/>
                </a:ext>
              </a:extLst>
            </p:cNvPr>
            <p:cNvSpPr txBox="1"/>
            <p:nvPr/>
          </p:nvSpPr>
          <p:spPr>
            <a:xfrm>
              <a:off x="1229992" y="4076688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MY" dirty="0">
                  <a:solidFill>
                    <a:schemeClr val="accent5"/>
                  </a:solidFill>
                </a:rPr>
                <a:t>Suppliers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17F05AD-73D0-49DE-AB5A-B3EA62BA71F0}"/>
                </a:ext>
              </a:extLst>
            </p:cNvPr>
            <p:cNvSpPr txBox="1"/>
            <p:nvPr/>
          </p:nvSpPr>
          <p:spPr>
            <a:xfrm>
              <a:off x="1239601" y="4378404"/>
              <a:ext cx="3532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dirty="0">
                  <a:latin typeface="Verdana Pro Light" panose="020B0304030504040204" pitchFamily="34" charset="0"/>
                </a:rPr>
                <a:t>Talk to your suppliers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14A85B9-99DC-4D0A-A6D5-AD1BC7D8FB7E}"/>
              </a:ext>
            </a:extLst>
          </p:cNvPr>
          <p:cNvGrpSpPr/>
          <p:nvPr/>
        </p:nvGrpSpPr>
        <p:grpSpPr>
          <a:xfrm>
            <a:off x="5305633" y="2095901"/>
            <a:ext cx="4295789" cy="886491"/>
            <a:chOff x="5305633" y="2095901"/>
            <a:chExt cx="4295789" cy="88649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857B8D-646B-481A-80A1-D91DEDE950C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05633" y="2146483"/>
              <a:ext cx="599919" cy="59991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02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E95D4F-4120-42E7-96AF-919BF26A52A1}"/>
                </a:ext>
              </a:extLst>
            </p:cNvPr>
            <p:cNvSpPr txBox="1"/>
            <p:nvPr/>
          </p:nvSpPr>
          <p:spPr>
            <a:xfrm>
              <a:off x="6000776" y="2095901"/>
              <a:ext cx="1358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MY" dirty="0">
                  <a:solidFill>
                    <a:schemeClr val="accent2"/>
                  </a:solidFill>
                </a:rPr>
                <a:t>Cash Flow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091E06-26C0-42B6-A82E-02721DD9BFAD}"/>
                </a:ext>
              </a:extLst>
            </p:cNvPr>
            <p:cNvSpPr txBox="1"/>
            <p:nvPr/>
          </p:nvSpPr>
          <p:spPr>
            <a:xfrm>
              <a:off x="6000777" y="2397617"/>
              <a:ext cx="36006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dirty="0">
                  <a:latin typeface="Verdana Pro Light" panose="020B0304030504040204" pitchFamily="34" charset="0"/>
                </a:rPr>
                <a:t>Prepare a cash-flow statement for the next week and 1-3 months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69EE12E-F5F4-4ADD-88D1-D8EC38A93C30}"/>
              </a:ext>
            </a:extLst>
          </p:cNvPr>
          <p:cNvGrpSpPr/>
          <p:nvPr/>
        </p:nvGrpSpPr>
        <p:grpSpPr>
          <a:xfrm>
            <a:off x="5305633" y="3051138"/>
            <a:ext cx="3820079" cy="686223"/>
            <a:chOff x="5305633" y="3051138"/>
            <a:chExt cx="3820079" cy="68622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1B9355B-3538-4022-BD61-A802179147C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05633" y="3101720"/>
              <a:ext cx="599919" cy="599919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04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6A3262B-5533-40A3-8F25-C0A3454630F3}"/>
                </a:ext>
              </a:extLst>
            </p:cNvPr>
            <p:cNvSpPr txBox="1"/>
            <p:nvPr/>
          </p:nvSpPr>
          <p:spPr>
            <a:xfrm>
              <a:off x="6000775" y="30511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MY" dirty="0">
                  <a:solidFill>
                    <a:schemeClr val="accent4"/>
                  </a:solidFill>
                </a:rPr>
                <a:t>Debtors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7499720-E8BC-451D-9D78-91506E405A25}"/>
                </a:ext>
              </a:extLst>
            </p:cNvPr>
            <p:cNvSpPr txBox="1"/>
            <p:nvPr/>
          </p:nvSpPr>
          <p:spPr>
            <a:xfrm>
              <a:off x="6000777" y="3398807"/>
              <a:ext cx="3124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dirty="0">
                  <a:latin typeface="Verdana Pro Light" panose="020B0304030504040204" pitchFamily="34" charset="0"/>
                </a:rPr>
                <a:t>Follow up on all your debtors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A756588-034B-40F9-80A1-D9852DCE357B}"/>
              </a:ext>
            </a:extLst>
          </p:cNvPr>
          <p:cNvGrpSpPr/>
          <p:nvPr/>
        </p:nvGrpSpPr>
        <p:grpSpPr>
          <a:xfrm>
            <a:off x="5305633" y="4027220"/>
            <a:ext cx="3988085" cy="904431"/>
            <a:chOff x="5305633" y="4027220"/>
            <a:chExt cx="3988085" cy="9044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896E727-64EC-4B96-BC1F-5F0C00592D5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05633" y="4077801"/>
              <a:ext cx="599919" cy="599919"/>
            </a:xfrm>
            <a:prstGeom prst="ellipse">
              <a:avLst/>
            </a:prstGeom>
            <a:solidFill>
              <a:schemeClr val="accent6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06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CACC3A0-2103-494A-A051-98AE0E736E8F}"/>
                </a:ext>
              </a:extLst>
            </p:cNvPr>
            <p:cNvSpPr txBox="1"/>
            <p:nvPr/>
          </p:nvSpPr>
          <p:spPr>
            <a:xfrm>
              <a:off x="6000774" y="4027220"/>
              <a:ext cx="173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MY" dirty="0">
                  <a:solidFill>
                    <a:schemeClr val="accent6"/>
                  </a:solidFill>
                </a:rPr>
                <a:t>Rate Charges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F08569-1B7C-4E4A-8E9C-E2EE234B8655}"/>
                </a:ext>
              </a:extLst>
            </p:cNvPr>
            <p:cNvSpPr txBox="1"/>
            <p:nvPr/>
          </p:nvSpPr>
          <p:spPr>
            <a:xfrm>
              <a:off x="6000778" y="4346876"/>
              <a:ext cx="32929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600" dirty="0">
                  <a:latin typeface="Verdana Pro Light" panose="020B0304030504040204" pitchFamily="34" charset="0"/>
                </a:rPr>
                <a:t>Discuss Rate Charges schedules with Local Authorities</a:t>
              </a:r>
            </a:p>
          </p:txBody>
        </p:sp>
      </p:grpSp>
      <p:sp>
        <p:nvSpPr>
          <p:cNvPr id="21" name="SHADE">
            <a:extLst>
              <a:ext uri="{FF2B5EF4-FFF2-40B4-BE49-F238E27FC236}">
                <a16:creationId xmlns:a16="http://schemas.microsoft.com/office/drawing/2014/main" id="{2B77A7CE-F765-4212-B6B3-8A771F2F415C}"/>
              </a:ext>
            </a:extLst>
          </p:cNvPr>
          <p:cNvSpPr txBox="1">
            <a:spLocks/>
          </p:cNvSpPr>
          <p:nvPr/>
        </p:nvSpPr>
        <p:spPr>
          <a:xfrm>
            <a:off x="0" y="5257018"/>
            <a:ext cx="12192000" cy="1600981"/>
          </a:xfrm>
          <a:prstGeom prst="rect">
            <a:avLst/>
          </a:prstGeom>
          <a:solidFill>
            <a:srgbClr val="317195">
              <a:alpha val="85000"/>
            </a:srgbClr>
          </a:solidFill>
          <a:ln w="139700">
            <a:noFill/>
            <a:miter lim="800000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896EBFFC-337E-4D46-8C81-0450C03F2770}"/>
              </a:ext>
            </a:extLst>
          </p:cNvPr>
          <p:cNvSpPr/>
          <p:nvPr/>
        </p:nvSpPr>
        <p:spPr>
          <a:xfrm rot="10800000">
            <a:off x="5635034" y="5259268"/>
            <a:ext cx="965662" cy="4819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B6ED0D-B798-403B-971A-C06CF2A6724D}"/>
              </a:ext>
            </a:extLst>
          </p:cNvPr>
          <p:cNvSpPr/>
          <p:nvPr/>
        </p:nvSpPr>
        <p:spPr>
          <a:xfrm>
            <a:off x="269743" y="5912211"/>
            <a:ext cx="11652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 Pro Cond Light" panose="020B0306030504040204" pitchFamily="34" charset="0"/>
                <a:cs typeface="Arial" panose="020B0604020202020204" pitchFamily="34" charset="0"/>
              </a:rPr>
              <a:t>Payroll – VAT  - PAYE/PRSI – Rates  - Suppliers - Monthly direct debits - Bank repayments</a:t>
            </a:r>
            <a:endParaRPr lang="en-IE" sz="2400" dirty="0">
              <a:solidFill>
                <a:schemeClr val="bg1"/>
              </a:solidFill>
              <a:latin typeface="Verdana Pro Cond Light" panose="020B0306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FBFB4-C4FE-4342-B975-A5AB9F8174F5}"/>
              </a:ext>
            </a:extLst>
          </p:cNvPr>
          <p:cNvSpPr/>
          <p:nvPr/>
        </p:nvSpPr>
        <p:spPr>
          <a:xfrm>
            <a:off x="8011049" y="365291"/>
            <a:ext cx="3986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SHORT-TERM CASH-FLOW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mage result for cashflow icon">
            <a:extLst>
              <a:ext uri="{FF2B5EF4-FFF2-40B4-BE49-F238E27FC236}">
                <a16:creationId xmlns:a16="http://schemas.microsoft.com/office/drawing/2014/main" id="{940B01D4-ACD9-4D26-82DD-3F9B69DF5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926" y="2530634"/>
            <a:ext cx="2716212" cy="271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94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40B561-B301-4B7C-AEA9-8A7BCE3058A6}"/>
              </a:ext>
            </a:extLst>
          </p:cNvPr>
          <p:cNvSpPr/>
          <p:nvPr/>
        </p:nvSpPr>
        <p:spPr>
          <a:xfrm>
            <a:off x="0" y="1013710"/>
            <a:ext cx="12192000" cy="584428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6000">
                <a:srgbClr val="317195"/>
              </a:gs>
              <a:gs pos="100000">
                <a:srgbClr val="31719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F314FCB-1E89-4DC7-9562-EA8B1379F097}"/>
              </a:ext>
            </a:extLst>
          </p:cNvPr>
          <p:cNvSpPr txBox="1">
            <a:spLocks/>
          </p:cNvSpPr>
          <p:nvPr/>
        </p:nvSpPr>
        <p:spPr>
          <a:xfrm>
            <a:off x="-5225" y="5399154"/>
            <a:ext cx="6777499" cy="75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848ADB68-D7CF-42EF-93E1-26332695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95" y="3011839"/>
            <a:ext cx="7089211" cy="2404735"/>
          </a:xfrm>
        </p:spPr>
        <p:txBody>
          <a:bodyPr anchor="t">
            <a:normAutofit/>
          </a:bodyPr>
          <a:lstStyle/>
          <a:p>
            <a:r>
              <a:rPr lang="en-IE" dirty="0"/>
              <a:t>Operational Cost Management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B47962-2095-4ABF-8FEC-8947F233197C}"/>
              </a:ext>
            </a:extLst>
          </p:cNvPr>
          <p:cNvGrpSpPr/>
          <p:nvPr/>
        </p:nvGrpSpPr>
        <p:grpSpPr>
          <a:xfrm>
            <a:off x="5758004" y="574035"/>
            <a:ext cx="7405289" cy="6828031"/>
            <a:chOff x="7018678" y="696845"/>
            <a:chExt cx="6144615" cy="5665629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C3734B3A-D0D3-4BB7-B2D0-CD00326C2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</a:blip>
            <a:stretch>
              <a:fillRect/>
            </a:stretch>
          </p:blipFill>
          <p:spPr>
            <a:xfrm>
              <a:off x="7894300" y="1093481"/>
              <a:ext cx="5268993" cy="5268993"/>
            </a:xfrm>
            <a:prstGeom prst="rect">
              <a:avLst/>
            </a:prstGeom>
          </p:spPr>
        </p:pic>
        <p:pic>
          <p:nvPicPr>
            <p:cNvPr id="18" name="Picture 17" descr="A close up of a logo&#10;&#10;Description automatically generated">
              <a:extLst>
                <a:ext uri="{FF2B5EF4-FFF2-40B4-BE49-F238E27FC236}">
                  <a16:creationId xmlns:a16="http://schemas.microsoft.com/office/drawing/2014/main" id="{EC2F73B6-C107-435B-9AE2-817BD2B6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  <a:lum bright="70000" contrast="-70000"/>
            </a:blip>
            <a:stretch>
              <a:fillRect/>
            </a:stretch>
          </p:blipFill>
          <p:spPr>
            <a:xfrm>
              <a:off x="7018678" y="3292213"/>
              <a:ext cx="2739619" cy="2739619"/>
            </a:xfrm>
            <a:prstGeom prst="rect">
              <a:avLst/>
            </a:prstGeom>
          </p:spPr>
        </p:pic>
        <p:pic>
          <p:nvPicPr>
            <p:cNvPr id="19" name="Picture 18" descr="A close up of a logo&#10;&#10;Description automatically generated">
              <a:extLst>
                <a:ext uri="{FF2B5EF4-FFF2-40B4-BE49-F238E27FC236}">
                  <a16:creationId xmlns:a16="http://schemas.microsoft.com/office/drawing/2014/main" id="{F2A21647-F5BB-4FDB-83D0-F686B0A9E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</a:blip>
            <a:stretch>
              <a:fillRect/>
            </a:stretch>
          </p:blipFill>
          <p:spPr>
            <a:xfrm>
              <a:off x="10528796" y="696845"/>
              <a:ext cx="1848446" cy="1848446"/>
            </a:xfrm>
            <a:prstGeom prst="rect">
              <a:avLst/>
            </a:prstGeom>
          </p:spPr>
        </p:pic>
      </p:grpSp>
      <p:sp>
        <p:nvSpPr>
          <p:cNvPr id="8" name="Title 16">
            <a:extLst>
              <a:ext uri="{FF2B5EF4-FFF2-40B4-BE49-F238E27FC236}">
                <a16:creationId xmlns:a16="http://schemas.microsoft.com/office/drawing/2014/main" id="{D4E5FBC6-A035-4E88-85A0-ADAD51545B69}"/>
              </a:ext>
            </a:extLst>
          </p:cNvPr>
          <p:cNvSpPr txBox="1">
            <a:spLocks/>
          </p:cNvSpPr>
          <p:nvPr/>
        </p:nvSpPr>
        <p:spPr>
          <a:xfrm>
            <a:off x="631820" y="1285848"/>
            <a:ext cx="5978784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800" b="0" dirty="0">
                <a:latin typeface="Verdana Pro Light" panose="020B0304030504040204" pitchFamily="34" charset="0"/>
              </a:rPr>
              <a:t>BUSINESS LIQUIDITY - COST CONTAINMENT, CASHFLOW, ACCESSING FINANCE &amp; FUNDING</a:t>
            </a:r>
            <a:endParaRPr lang="en-US" sz="2800" b="0" dirty="0">
              <a:latin typeface="Verdana Pro Light" panose="020B03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C877E6-8932-4774-A954-C97C5584AD3A}"/>
              </a:ext>
            </a:extLst>
          </p:cNvPr>
          <p:cNvCxnSpPr/>
          <p:nvPr/>
        </p:nvCxnSpPr>
        <p:spPr>
          <a:xfrm>
            <a:off x="751438" y="2580238"/>
            <a:ext cx="5857592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6">
            <a:extLst>
              <a:ext uri="{FF2B5EF4-FFF2-40B4-BE49-F238E27FC236}">
                <a16:creationId xmlns:a16="http://schemas.microsoft.com/office/drawing/2014/main" id="{70DE00C7-4217-4F91-9202-F5B5780DDB52}"/>
              </a:ext>
            </a:extLst>
          </p:cNvPr>
          <p:cNvSpPr txBox="1">
            <a:spLocks/>
          </p:cNvSpPr>
          <p:nvPr/>
        </p:nvSpPr>
        <p:spPr>
          <a:xfrm>
            <a:off x="631820" y="5243249"/>
            <a:ext cx="5056094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Responding to questions from </a:t>
            </a:r>
            <a:b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</a:br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Industry on Coronavirus (COVID-19)</a:t>
            </a:r>
            <a:endParaRPr lang="en-US" sz="2000" b="0" i="1" dirty="0">
              <a:solidFill>
                <a:srgbClr val="FFC00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DE">
            <a:extLst>
              <a:ext uri="{FF2B5EF4-FFF2-40B4-BE49-F238E27FC236}">
                <a16:creationId xmlns:a16="http://schemas.microsoft.com/office/drawing/2014/main" id="{14A5572F-A74A-4A6E-873C-71865876D05F}"/>
              </a:ext>
            </a:extLst>
          </p:cNvPr>
          <p:cNvSpPr txBox="1">
            <a:spLocks/>
          </p:cNvSpPr>
          <p:nvPr/>
        </p:nvSpPr>
        <p:spPr>
          <a:xfrm>
            <a:off x="0" y="1020737"/>
            <a:ext cx="3960000" cy="5837263"/>
          </a:xfrm>
          <a:prstGeom prst="rect">
            <a:avLst/>
          </a:prstGeom>
          <a:solidFill>
            <a:srgbClr val="317195">
              <a:alpha val="85000"/>
            </a:srgbClr>
          </a:solidFill>
          <a:ln w="139700">
            <a:noFill/>
            <a:miter lim="800000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7AF97-2C94-4749-97AD-A027E7C3C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59" y="1398475"/>
            <a:ext cx="3526890" cy="14029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 I reduce costs?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CF996C4-1A70-48A5-9045-0DEB34FBCCED}"/>
              </a:ext>
            </a:extLst>
          </p:cNvPr>
          <p:cNvGrpSpPr/>
          <p:nvPr/>
        </p:nvGrpSpPr>
        <p:grpSpPr>
          <a:xfrm>
            <a:off x="4861033" y="3492611"/>
            <a:ext cx="6279138" cy="707886"/>
            <a:chOff x="4861033" y="3492611"/>
            <a:chExt cx="6279138" cy="70788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A3CD12B-4175-488F-A1A5-B4C9A7937D6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861033" y="3527804"/>
              <a:ext cx="599919" cy="599919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02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58404C-8650-46E9-B51B-253C96D02632}"/>
                </a:ext>
              </a:extLst>
            </p:cNvPr>
            <p:cNvSpPr txBox="1"/>
            <p:nvPr/>
          </p:nvSpPr>
          <p:spPr>
            <a:xfrm>
              <a:off x="5556173" y="3492611"/>
              <a:ext cx="55839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2000" dirty="0">
                  <a:latin typeface="Verdana Pro Light" panose="020B0304030504040204" pitchFamily="34" charset="0"/>
                </a:rPr>
                <a:t>Understand your cost base – complete a breakeven analysis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78C9C03-FC4B-4203-8DDC-DF8031EDAEF1}"/>
              </a:ext>
            </a:extLst>
          </p:cNvPr>
          <p:cNvGrpSpPr/>
          <p:nvPr/>
        </p:nvGrpSpPr>
        <p:grpSpPr>
          <a:xfrm>
            <a:off x="4870641" y="2318162"/>
            <a:ext cx="7090648" cy="707886"/>
            <a:chOff x="4870641" y="2318162"/>
            <a:chExt cx="7090648" cy="70788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857B8D-646B-481A-80A1-D91DEDE950C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870641" y="2372146"/>
              <a:ext cx="599919" cy="59991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01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091E06-26C0-42B6-A82E-02721DD9BFAD}"/>
                </a:ext>
              </a:extLst>
            </p:cNvPr>
            <p:cNvSpPr txBox="1"/>
            <p:nvPr/>
          </p:nvSpPr>
          <p:spPr>
            <a:xfrm>
              <a:off x="5556175" y="2318162"/>
              <a:ext cx="64051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2000" dirty="0">
                  <a:latin typeface="Verdana Pro Light" panose="020B0304030504040204" pitchFamily="34" charset="0"/>
                </a:rPr>
                <a:t>Appoint a cross-departmental team for cost reduction management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979FF7C-DABC-4CE6-8595-8AC49CD9E596}"/>
              </a:ext>
            </a:extLst>
          </p:cNvPr>
          <p:cNvGrpSpPr/>
          <p:nvPr/>
        </p:nvGrpSpPr>
        <p:grpSpPr>
          <a:xfrm>
            <a:off x="4861031" y="4763612"/>
            <a:ext cx="5195349" cy="599919"/>
            <a:chOff x="4861031" y="4763612"/>
            <a:chExt cx="5195349" cy="5999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1B9355B-3538-4022-BD61-A802179147C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861031" y="4763612"/>
              <a:ext cx="599919" cy="599919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03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7499720-E8BC-451D-9D78-91506E405A25}"/>
                </a:ext>
              </a:extLst>
            </p:cNvPr>
            <p:cNvSpPr txBox="1"/>
            <p:nvPr/>
          </p:nvSpPr>
          <p:spPr>
            <a:xfrm>
              <a:off x="5546565" y="4863516"/>
              <a:ext cx="4509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Verdana Pro Light" panose="020B0304030504040204" pitchFamily="34" charset="0"/>
                </a:rPr>
                <a:t>Freeze on all purchases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FBFB4-C4FE-4342-B975-A5AB9F8174F5}"/>
              </a:ext>
            </a:extLst>
          </p:cNvPr>
          <p:cNvSpPr/>
          <p:nvPr/>
        </p:nvSpPr>
        <p:spPr>
          <a:xfrm>
            <a:off x="8606147" y="365291"/>
            <a:ext cx="339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 COST MANAGEMENT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Picture 28" descr="A close up of a sign&#10;&#10;Description automatically generated">
            <a:extLst>
              <a:ext uri="{FF2B5EF4-FFF2-40B4-BE49-F238E27FC236}">
                <a16:creationId xmlns:a16="http://schemas.microsoft.com/office/drawing/2014/main" id="{AB932CE6-D7F5-4A9D-9BC7-F9A2E44F936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83631" y="3026048"/>
            <a:ext cx="2811215" cy="2811215"/>
          </a:xfrm>
          <a:prstGeom prst="rect">
            <a:avLst/>
          </a:prstGeom>
        </p:spPr>
      </p:pic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199A1A6-4774-4EFA-B7AE-AFF38CA0DBD8}"/>
              </a:ext>
            </a:extLst>
          </p:cNvPr>
          <p:cNvSpPr/>
          <p:nvPr/>
        </p:nvSpPr>
        <p:spPr>
          <a:xfrm rot="16200000">
            <a:off x="3273145" y="3670853"/>
            <a:ext cx="965662" cy="4819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DE">
            <a:extLst>
              <a:ext uri="{FF2B5EF4-FFF2-40B4-BE49-F238E27FC236}">
                <a16:creationId xmlns:a16="http://schemas.microsoft.com/office/drawing/2014/main" id="{14A5572F-A74A-4A6E-873C-71865876D05F}"/>
              </a:ext>
            </a:extLst>
          </p:cNvPr>
          <p:cNvSpPr txBox="1">
            <a:spLocks/>
          </p:cNvSpPr>
          <p:nvPr/>
        </p:nvSpPr>
        <p:spPr>
          <a:xfrm>
            <a:off x="0" y="1020737"/>
            <a:ext cx="3960000" cy="5837263"/>
          </a:xfrm>
          <a:prstGeom prst="rect">
            <a:avLst/>
          </a:prstGeom>
          <a:solidFill>
            <a:srgbClr val="317195">
              <a:alpha val="85000"/>
            </a:srgbClr>
          </a:solidFill>
          <a:ln w="139700">
            <a:noFill/>
            <a:miter lim="800000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7AF97-2C94-4749-97AD-A027E7C3C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59" y="1398475"/>
            <a:ext cx="3481040" cy="14029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 I reduce costs?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0A33AA-CFFC-49D8-BBD4-51FF5BD8D3B7}"/>
              </a:ext>
            </a:extLst>
          </p:cNvPr>
          <p:cNvGrpSpPr/>
          <p:nvPr/>
        </p:nvGrpSpPr>
        <p:grpSpPr>
          <a:xfrm>
            <a:off x="4424819" y="2146452"/>
            <a:ext cx="7397907" cy="432000"/>
            <a:chOff x="4424819" y="2146452"/>
            <a:chExt cx="7397907" cy="4320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E1C6BC4-D00B-4633-B2F3-11912346D2A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424819" y="2146452"/>
              <a:ext cx="432000" cy="432000"/>
            </a:xfrm>
            <a:prstGeom prst="homePlate">
              <a:avLst/>
            </a:prstGeom>
            <a:solidFill>
              <a:schemeClr val="accent1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048008-DB48-4918-B25C-AE82BDC49852}"/>
                </a:ext>
              </a:extLst>
            </p:cNvPr>
            <p:cNvSpPr txBox="1"/>
            <p:nvPr/>
          </p:nvSpPr>
          <p:spPr>
            <a:xfrm>
              <a:off x="5100742" y="2172377"/>
              <a:ext cx="6721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Verdana Pro Light" panose="020B0304030504040204" pitchFamily="34" charset="0"/>
                </a:rPr>
                <a:t>Close </a:t>
              </a:r>
              <a:r>
                <a:rPr lang="fr-FR" dirty="0" err="1">
                  <a:latin typeface="Verdana Pro Light" panose="020B0304030504040204" pitchFamily="34" charset="0"/>
                </a:rPr>
                <a:t>outlets</a:t>
              </a:r>
              <a:r>
                <a:rPr lang="fr-FR" dirty="0">
                  <a:latin typeface="Verdana Pro Light" panose="020B0304030504040204" pitchFamily="34" charset="0"/>
                </a:rPr>
                <a:t> – Restaurant, Leisure Centre/Spa, etc.?</a:t>
              </a:r>
              <a:endParaRPr lang="en-IE" dirty="0">
                <a:latin typeface="Verdana Pro Light" panose="020B030403050404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A048229-BAE1-4C86-9E83-2292099C08C7}"/>
              </a:ext>
            </a:extLst>
          </p:cNvPr>
          <p:cNvGrpSpPr/>
          <p:nvPr/>
        </p:nvGrpSpPr>
        <p:grpSpPr>
          <a:xfrm>
            <a:off x="4427021" y="4383588"/>
            <a:ext cx="6924774" cy="457456"/>
            <a:chOff x="4427021" y="3590448"/>
            <a:chExt cx="6924774" cy="457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A3CD12B-4175-488F-A1A5-B4C9A7937D6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427021" y="3615904"/>
              <a:ext cx="432000" cy="432000"/>
            </a:xfrm>
            <a:prstGeom prst="homePlate">
              <a:avLst/>
            </a:prstGeom>
            <a:solidFill>
              <a:schemeClr val="accent4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58404C-8650-46E9-B51B-253C96D02632}"/>
                </a:ext>
              </a:extLst>
            </p:cNvPr>
            <p:cNvSpPr txBox="1"/>
            <p:nvPr/>
          </p:nvSpPr>
          <p:spPr>
            <a:xfrm>
              <a:off x="5100742" y="3590448"/>
              <a:ext cx="6251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Reduce your opening hours/reduce labour cost?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0F2F329-607B-4C56-A651-6094A8B934B3}"/>
              </a:ext>
            </a:extLst>
          </p:cNvPr>
          <p:cNvGrpSpPr/>
          <p:nvPr/>
        </p:nvGrpSpPr>
        <p:grpSpPr>
          <a:xfrm>
            <a:off x="4415208" y="2873388"/>
            <a:ext cx="5270231" cy="436439"/>
            <a:chOff x="4415208" y="2873388"/>
            <a:chExt cx="5270231" cy="43643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857B8D-646B-481A-80A1-D91DEDE950C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415208" y="2877827"/>
              <a:ext cx="432000" cy="432000"/>
            </a:xfrm>
            <a:prstGeom prst="homePlate">
              <a:avLst/>
            </a:prstGeom>
            <a:solidFill>
              <a:schemeClr val="accent2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091E06-26C0-42B6-A82E-02721DD9BFAD}"/>
                </a:ext>
              </a:extLst>
            </p:cNvPr>
            <p:cNvSpPr txBox="1"/>
            <p:nvPr/>
          </p:nvSpPr>
          <p:spPr>
            <a:xfrm>
              <a:off x="5100742" y="2873388"/>
              <a:ext cx="45846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Reduce your menu offerings?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ECF013-AE65-4EB7-A3C0-ACDF81F9E040}"/>
              </a:ext>
            </a:extLst>
          </p:cNvPr>
          <p:cNvGrpSpPr/>
          <p:nvPr/>
        </p:nvGrpSpPr>
        <p:grpSpPr>
          <a:xfrm>
            <a:off x="4424819" y="3628488"/>
            <a:ext cx="7574908" cy="440879"/>
            <a:chOff x="4424819" y="4339579"/>
            <a:chExt cx="7574908" cy="44087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1B9355B-3538-4022-BD61-A802179147C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424819" y="4348458"/>
              <a:ext cx="432000" cy="432000"/>
            </a:xfrm>
            <a:prstGeom prst="homePlate">
              <a:avLst/>
            </a:prstGeom>
            <a:solidFill>
              <a:schemeClr val="accent3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7499720-E8BC-451D-9D78-91506E405A25}"/>
                </a:ext>
              </a:extLst>
            </p:cNvPr>
            <p:cNvSpPr txBox="1"/>
            <p:nvPr/>
          </p:nvSpPr>
          <p:spPr>
            <a:xfrm>
              <a:off x="5100742" y="4339579"/>
              <a:ext cx="6898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Change from buffet to table service to minimise food waste?</a:t>
              </a:r>
              <a:endParaRPr lang="en-US" dirty="0">
                <a:latin typeface="Verdana Pro Light" panose="020B0304030504040204" pitchFamily="34" charset="0"/>
              </a:endParaRPr>
            </a:p>
          </p:txBody>
        </p:sp>
      </p:grp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199A1A6-4774-4EFA-B7AE-AFF38CA0DBD8}"/>
              </a:ext>
            </a:extLst>
          </p:cNvPr>
          <p:cNvSpPr/>
          <p:nvPr/>
        </p:nvSpPr>
        <p:spPr>
          <a:xfrm rot="16200000">
            <a:off x="3296068" y="3639022"/>
            <a:ext cx="965662" cy="4819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5AF4F7-355C-49EE-B3DB-315DE0D4D1D9}"/>
              </a:ext>
            </a:extLst>
          </p:cNvPr>
          <p:cNvSpPr txBox="1"/>
          <p:nvPr/>
        </p:nvSpPr>
        <p:spPr>
          <a:xfrm>
            <a:off x="4316121" y="1340966"/>
            <a:ext cx="2496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>
                <a:solidFill>
                  <a:srgbClr val="317195"/>
                </a:solidFill>
                <a:latin typeface="Verdana Pro Black" panose="020B0A04030504040204" pitchFamily="34" charset="0"/>
              </a:rPr>
              <a:t>CAN YOU…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F7B5F6A-9ED2-4333-B98A-60F48DBC627E}"/>
              </a:ext>
            </a:extLst>
          </p:cNvPr>
          <p:cNvGrpSpPr/>
          <p:nvPr/>
        </p:nvGrpSpPr>
        <p:grpSpPr>
          <a:xfrm>
            <a:off x="4415208" y="5124743"/>
            <a:ext cx="7572706" cy="440879"/>
            <a:chOff x="4415208" y="5124743"/>
            <a:chExt cx="7572706" cy="44087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18C400F-EB4F-498A-A195-208D59563C2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415208" y="5133622"/>
              <a:ext cx="432000" cy="432000"/>
            </a:xfrm>
            <a:prstGeom prst="homePlate">
              <a:avLst/>
            </a:prstGeom>
            <a:solidFill>
              <a:schemeClr val="accent5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9491202-0340-4E1E-B79A-02A0676517B5}"/>
                </a:ext>
              </a:extLst>
            </p:cNvPr>
            <p:cNvSpPr txBox="1"/>
            <p:nvPr/>
          </p:nvSpPr>
          <p:spPr>
            <a:xfrm>
              <a:off x="5088929" y="5124743"/>
              <a:ext cx="6898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Close off a bedroom floor?</a:t>
              </a:r>
              <a:endParaRPr lang="en-US" dirty="0">
                <a:latin typeface="Verdana Pro Light" panose="020B030403050404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EDC9004-1E36-41E5-814C-51BBD19F6B9B}"/>
              </a:ext>
            </a:extLst>
          </p:cNvPr>
          <p:cNvGrpSpPr/>
          <p:nvPr/>
        </p:nvGrpSpPr>
        <p:grpSpPr>
          <a:xfrm>
            <a:off x="4415208" y="5909907"/>
            <a:ext cx="7572706" cy="440879"/>
            <a:chOff x="4415208" y="5909907"/>
            <a:chExt cx="7572706" cy="44087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6AEBD99-30B9-4029-BE45-7D69BE5E652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415208" y="5918786"/>
              <a:ext cx="432000" cy="432000"/>
            </a:xfrm>
            <a:prstGeom prst="homePlate">
              <a:avLst/>
            </a:prstGeom>
            <a:solidFill>
              <a:schemeClr val="accent6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2F8C0DA-383C-436D-B1C6-6EF39F595161}"/>
                </a:ext>
              </a:extLst>
            </p:cNvPr>
            <p:cNvSpPr txBox="1"/>
            <p:nvPr/>
          </p:nvSpPr>
          <p:spPr>
            <a:xfrm>
              <a:off x="5088929" y="5909907"/>
              <a:ext cx="6898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Reduce HVAC/lights usage in unused areas of the property?</a:t>
              </a:r>
              <a:endParaRPr lang="en-US" dirty="0">
                <a:latin typeface="Verdana Pro Light" panose="020B0304030504040204" pitchFamily="34" charset="0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070999F6-5BDB-40B0-A9D4-F7C33DD81A2C}"/>
              </a:ext>
            </a:extLst>
          </p:cNvPr>
          <p:cNvSpPr/>
          <p:nvPr/>
        </p:nvSpPr>
        <p:spPr>
          <a:xfrm>
            <a:off x="8606147" y="365291"/>
            <a:ext cx="339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 COST MANAGEMENT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Picture 36" descr="A close up of a sign&#10;&#10;Description automatically generated">
            <a:extLst>
              <a:ext uri="{FF2B5EF4-FFF2-40B4-BE49-F238E27FC236}">
                <a16:creationId xmlns:a16="http://schemas.microsoft.com/office/drawing/2014/main" id="{41034DEB-A17B-41F7-8229-C254CD612E6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83631" y="3026048"/>
            <a:ext cx="2811215" cy="281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4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7AF97-2C94-4749-97AD-A027E7C3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reduce </a:t>
            </a:r>
            <a:r>
              <a:rPr lang="en-US" dirty="0" err="1"/>
              <a:t>labour</a:t>
            </a:r>
            <a:r>
              <a:rPr lang="en-US" dirty="0"/>
              <a:t> costs?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D4AE67-E3D8-4D55-91B5-A489209EB344}"/>
              </a:ext>
            </a:extLst>
          </p:cNvPr>
          <p:cNvGrpSpPr/>
          <p:nvPr/>
        </p:nvGrpSpPr>
        <p:grpSpPr>
          <a:xfrm>
            <a:off x="534851" y="2051841"/>
            <a:ext cx="4430440" cy="923330"/>
            <a:chOff x="534851" y="2051841"/>
            <a:chExt cx="4430440" cy="92333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E1C6BC4-D00B-4633-B2F3-11912346D2A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4851" y="2195951"/>
              <a:ext cx="599919" cy="59991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01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048008-DB48-4918-B25C-AE82BDC49852}"/>
                </a:ext>
              </a:extLst>
            </p:cNvPr>
            <p:cNvSpPr txBox="1"/>
            <p:nvPr/>
          </p:nvSpPr>
          <p:spPr>
            <a:xfrm>
              <a:off x="1239601" y="2051841"/>
              <a:ext cx="37256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Have you reduced unnecessary working hours - for p/t and casual?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9E12A58-1531-4018-881B-48B010C177A4}"/>
              </a:ext>
            </a:extLst>
          </p:cNvPr>
          <p:cNvGrpSpPr/>
          <p:nvPr/>
        </p:nvGrpSpPr>
        <p:grpSpPr>
          <a:xfrm>
            <a:off x="534851" y="3151188"/>
            <a:ext cx="4174513" cy="599919"/>
            <a:chOff x="534851" y="3151188"/>
            <a:chExt cx="4174513" cy="59991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A3CD12B-4175-488F-A1A5-B4C9A7937D6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4851" y="3151188"/>
              <a:ext cx="599919" cy="599919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02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58404C-8650-46E9-B51B-253C96D02632}"/>
                </a:ext>
              </a:extLst>
            </p:cNvPr>
            <p:cNvSpPr txBox="1"/>
            <p:nvPr/>
          </p:nvSpPr>
          <p:spPr>
            <a:xfrm>
              <a:off x="1239601" y="3259651"/>
              <a:ext cx="3469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Have you removed overtime?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F46987-F74B-445F-B610-BC0B8CCCD0C1}"/>
              </a:ext>
            </a:extLst>
          </p:cNvPr>
          <p:cNvGrpSpPr/>
          <p:nvPr/>
        </p:nvGrpSpPr>
        <p:grpSpPr>
          <a:xfrm>
            <a:off x="5378396" y="2087276"/>
            <a:ext cx="4187366" cy="646331"/>
            <a:chOff x="5378396" y="2087276"/>
            <a:chExt cx="4187366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17F05AD-73D0-49DE-AB5A-B3EA62BA71F0}"/>
                </a:ext>
              </a:extLst>
            </p:cNvPr>
            <p:cNvSpPr txBox="1"/>
            <p:nvPr/>
          </p:nvSpPr>
          <p:spPr>
            <a:xfrm>
              <a:off x="6096000" y="2087276"/>
              <a:ext cx="34697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Can staff work across different departments?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857B8D-646B-481A-80A1-D91DEDE950C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78396" y="2130484"/>
              <a:ext cx="599919" cy="59991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04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5DFD72-72CE-4761-A1AA-B0E12F74F75E}"/>
              </a:ext>
            </a:extLst>
          </p:cNvPr>
          <p:cNvGrpSpPr/>
          <p:nvPr/>
        </p:nvGrpSpPr>
        <p:grpSpPr>
          <a:xfrm>
            <a:off x="534851" y="4111487"/>
            <a:ext cx="3989469" cy="646331"/>
            <a:chOff x="534851" y="4111487"/>
            <a:chExt cx="3989469" cy="6463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F857AC-E384-4302-9628-C05FB7295AD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4851" y="4127269"/>
              <a:ext cx="599919" cy="599919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03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091E06-26C0-42B6-A82E-02721DD9BFAD}"/>
                </a:ext>
              </a:extLst>
            </p:cNvPr>
            <p:cNvSpPr txBox="1"/>
            <p:nvPr/>
          </p:nvSpPr>
          <p:spPr>
            <a:xfrm>
              <a:off x="1265470" y="4111487"/>
              <a:ext cx="3258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Have you reviewed reducing working/opening hours?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C8AF2E-43E8-496C-B3B9-D093CF09DFB3}"/>
              </a:ext>
            </a:extLst>
          </p:cNvPr>
          <p:cNvGrpSpPr/>
          <p:nvPr/>
        </p:nvGrpSpPr>
        <p:grpSpPr>
          <a:xfrm>
            <a:off x="5378396" y="3016922"/>
            <a:ext cx="4221299" cy="923330"/>
            <a:chOff x="5378396" y="3016922"/>
            <a:chExt cx="4221299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1B9355B-3538-4022-BD61-A802179147C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78396" y="3085721"/>
              <a:ext cx="599919" cy="599919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05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7499720-E8BC-451D-9D78-91506E405A25}"/>
                </a:ext>
              </a:extLst>
            </p:cNvPr>
            <p:cNvSpPr txBox="1"/>
            <p:nvPr/>
          </p:nvSpPr>
          <p:spPr>
            <a:xfrm>
              <a:off x="6073541" y="3016922"/>
              <a:ext cx="352615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Do you need to consider </a:t>
              </a:r>
              <a:br>
                <a:rPr lang="en-IE" dirty="0">
                  <a:latin typeface="Verdana Pro Light" panose="020B0304030504040204" pitchFamily="34" charset="0"/>
                </a:rPr>
              </a:br>
              <a:r>
                <a:rPr lang="en-IE" dirty="0">
                  <a:latin typeface="Verdana Pro Light" panose="020B0304030504040204" pitchFamily="34" charset="0"/>
                </a:rPr>
                <a:t>short-time working or </a:t>
              </a:r>
              <a:br>
                <a:rPr lang="en-IE" dirty="0">
                  <a:latin typeface="Verdana Pro Light" panose="020B0304030504040204" pitchFamily="34" charset="0"/>
                </a:rPr>
              </a:br>
              <a:r>
                <a:rPr lang="en-IE" dirty="0">
                  <a:latin typeface="Verdana Pro Light" panose="020B0304030504040204" pitchFamily="34" charset="0"/>
                </a:rPr>
                <a:t>temporary layoffs?</a:t>
              </a:r>
            </a:p>
          </p:txBody>
        </p:sp>
      </p:grpSp>
      <p:sp>
        <p:nvSpPr>
          <p:cNvPr id="21" name="SHADE">
            <a:extLst>
              <a:ext uri="{FF2B5EF4-FFF2-40B4-BE49-F238E27FC236}">
                <a16:creationId xmlns:a16="http://schemas.microsoft.com/office/drawing/2014/main" id="{2B77A7CE-F765-4212-B6B3-8A771F2F415C}"/>
              </a:ext>
            </a:extLst>
          </p:cNvPr>
          <p:cNvSpPr txBox="1">
            <a:spLocks/>
          </p:cNvSpPr>
          <p:nvPr/>
        </p:nvSpPr>
        <p:spPr>
          <a:xfrm>
            <a:off x="0" y="5257018"/>
            <a:ext cx="12192000" cy="1600981"/>
          </a:xfrm>
          <a:prstGeom prst="rect">
            <a:avLst/>
          </a:prstGeom>
          <a:solidFill>
            <a:srgbClr val="317195">
              <a:alpha val="85000"/>
            </a:srgbClr>
          </a:solidFill>
          <a:ln w="139700">
            <a:noFill/>
            <a:miter lim="800000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896EBFFC-337E-4D46-8C81-0450C03F2770}"/>
              </a:ext>
            </a:extLst>
          </p:cNvPr>
          <p:cNvSpPr/>
          <p:nvPr/>
        </p:nvSpPr>
        <p:spPr>
          <a:xfrm rot="10800000">
            <a:off x="5635034" y="5249937"/>
            <a:ext cx="965662" cy="4819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B6ED0D-B798-403B-971A-C06CF2A6724D}"/>
              </a:ext>
            </a:extLst>
          </p:cNvPr>
          <p:cNvSpPr/>
          <p:nvPr/>
        </p:nvSpPr>
        <p:spPr>
          <a:xfrm>
            <a:off x="269743" y="5912211"/>
            <a:ext cx="116525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>
                <a:solidFill>
                  <a:schemeClr val="bg1"/>
                </a:solidFill>
                <a:latin typeface="Verdana Pro Cond Light" panose="020B0306030504040204" pitchFamily="34" charset="0"/>
                <a:cs typeface="Arial" panose="020B0604020202020204" pitchFamily="34" charset="0"/>
              </a:rPr>
              <a:t>Typically a hotel’s biggest single expense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042B05-62AC-4A01-B504-D3479852274E}"/>
              </a:ext>
            </a:extLst>
          </p:cNvPr>
          <p:cNvGrpSpPr/>
          <p:nvPr/>
        </p:nvGrpSpPr>
        <p:grpSpPr>
          <a:xfrm>
            <a:off x="8989306" y="2833923"/>
            <a:ext cx="3075289" cy="2423095"/>
            <a:chOff x="3124199" y="106362"/>
            <a:chExt cx="3556100" cy="2801939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60F9503-DDD7-4DD8-AC5C-5044B183A08B}"/>
                </a:ext>
              </a:extLst>
            </p:cNvPr>
            <p:cNvGrpSpPr/>
            <p:nvPr/>
          </p:nvGrpSpPr>
          <p:grpSpPr>
            <a:xfrm>
              <a:off x="3124199" y="197097"/>
              <a:ext cx="1919287" cy="2711204"/>
              <a:chOff x="3054349" y="98425"/>
              <a:chExt cx="1989138" cy="2809876"/>
            </a:xfrm>
          </p:grpSpPr>
          <p:sp>
            <p:nvSpPr>
              <p:cNvPr id="49" name="Freeform 5">
                <a:extLst>
                  <a:ext uri="{FF2B5EF4-FFF2-40B4-BE49-F238E27FC236}">
                    <a16:creationId xmlns:a16="http://schemas.microsoft.com/office/drawing/2014/main" id="{B1DD1008-A295-4C1D-9F2E-43E1E3E75C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2999" y="1195388"/>
                <a:ext cx="792163" cy="349250"/>
              </a:xfrm>
              <a:custGeom>
                <a:avLst/>
                <a:gdLst>
                  <a:gd name="T0" fmla="*/ 211 w 211"/>
                  <a:gd name="T1" fmla="*/ 0 h 93"/>
                  <a:gd name="T2" fmla="*/ 209 w 211"/>
                  <a:gd name="T3" fmla="*/ 38 h 93"/>
                  <a:gd name="T4" fmla="*/ 200 w 211"/>
                  <a:gd name="T5" fmla="*/ 93 h 93"/>
                  <a:gd name="T6" fmla="*/ 144 w 211"/>
                  <a:gd name="T7" fmla="*/ 87 h 93"/>
                  <a:gd name="T8" fmla="*/ 199 w 211"/>
                  <a:gd name="T9" fmla="*/ 26 h 93"/>
                  <a:gd name="T10" fmla="*/ 211 w 211"/>
                  <a:gd name="T11" fmla="*/ 0 h 93"/>
                  <a:gd name="T12" fmla="*/ 0 w 211"/>
                  <a:gd name="T13" fmla="*/ 33 h 93"/>
                  <a:gd name="T14" fmla="*/ 1 w 211"/>
                  <a:gd name="T15" fmla="*/ 44 h 93"/>
                  <a:gd name="T16" fmla="*/ 11 w 211"/>
                  <a:gd name="T17" fmla="*/ 91 h 93"/>
                  <a:gd name="T18" fmla="*/ 51 w 211"/>
                  <a:gd name="T19" fmla="*/ 87 h 93"/>
                  <a:gd name="T20" fmla="*/ 0 w 211"/>
                  <a:gd name="T21" fmla="*/ 3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93">
                    <a:moveTo>
                      <a:pt x="211" y="0"/>
                    </a:moveTo>
                    <a:cubicBezTo>
                      <a:pt x="210" y="13"/>
                      <a:pt x="210" y="25"/>
                      <a:pt x="209" y="38"/>
                    </a:cubicBezTo>
                    <a:cubicBezTo>
                      <a:pt x="207" y="58"/>
                      <a:pt x="203" y="78"/>
                      <a:pt x="200" y="93"/>
                    </a:cubicBezTo>
                    <a:cubicBezTo>
                      <a:pt x="183" y="90"/>
                      <a:pt x="164" y="88"/>
                      <a:pt x="144" y="87"/>
                    </a:cubicBezTo>
                    <a:cubicBezTo>
                      <a:pt x="165" y="73"/>
                      <a:pt x="185" y="52"/>
                      <a:pt x="199" y="26"/>
                    </a:cubicBezTo>
                    <a:cubicBezTo>
                      <a:pt x="203" y="18"/>
                      <a:pt x="207" y="9"/>
                      <a:pt x="211" y="0"/>
                    </a:cubicBezTo>
                    <a:close/>
                    <a:moveTo>
                      <a:pt x="0" y="33"/>
                    </a:moveTo>
                    <a:cubicBezTo>
                      <a:pt x="1" y="37"/>
                      <a:pt x="1" y="40"/>
                      <a:pt x="1" y="44"/>
                    </a:cubicBezTo>
                    <a:cubicBezTo>
                      <a:pt x="3" y="60"/>
                      <a:pt x="7" y="76"/>
                      <a:pt x="11" y="91"/>
                    </a:cubicBezTo>
                    <a:cubicBezTo>
                      <a:pt x="24" y="89"/>
                      <a:pt x="37" y="88"/>
                      <a:pt x="51" y="87"/>
                    </a:cubicBezTo>
                    <a:cubicBezTo>
                      <a:pt x="33" y="75"/>
                      <a:pt x="14" y="56"/>
                      <a:pt x="0" y="3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6">
                <a:extLst>
                  <a:ext uri="{FF2B5EF4-FFF2-40B4-BE49-F238E27FC236}">
                    <a16:creationId xmlns:a16="http://schemas.microsoft.com/office/drawing/2014/main" id="{9FCD9BC9-2B1A-4F55-8CBB-9417598FD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3949" y="1412875"/>
                <a:ext cx="769938" cy="1082675"/>
              </a:xfrm>
              <a:custGeom>
                <a:avLst/>
                <a:gdLst>
                  <a:gd name="T0" fmla="*/ 198 w 205"/>
                  <a:gd name="T1" fmla="*/ 114 h 288"/>
                  <a:gd name="T2" fmla="*/ 163 w 205"/>
                  <a:gd name="T3" fmla="*/ 67 h 288"/>
                  <a:gd name="T4" fmla="*/ 156 w 205"/>
                  <a:gd name="T5" fmla="*/ 11 h 288"/>
                  <a:gd name="T6" fmla="*/ 103 w 205"/>
                  <a:gd name="T7" fmla="*/ 0 h 288"/>
                  <a:gd name="T8" fmla="*/ 49 w 205"/>
                  <a:gd name="T9" fmla="*/ 11 h 288"/>
                  <a:gd name="T10" fmla="*/ 42 w 205"/>
                  <a:gd name="T11" fmla="*/ 67 h 288"/>
                  <a:gd name="T12" fmla="*/ 7 w 205"/>
                  <a:gd name="T13" fmla="*/ 114 h 288"/>
                  <a:gd name="T14" fmla="*/ 19 w 205"/>
                  <a:gd name="T15" fmla="*/ 218 h 288"/>
                  <a:gd name="T16" fmla="*/ 102 w 205"/>
                  <a:gd name="T17" fmla="*/ 288 h 288"/>
                  <a:gd name="T18" fmla="*/ 102 w 205"/>
                  <a:gd name="T19" fmla="*/ 288 h 288"/>
                  <a:gd name="T20" fmla="*/ 103 w 205"/>
                  <a:gd name="T21" fmla="*/ 288 h 288"/>
                  <a:gd name="T22" fmla="*/ 103 w 205"/>
                  <a:gd name="T23" fmla="*/ 288 h 288"/>
                  <a:gd name="T24" fmla="*/ 103 w 205"/>
                  <a:gd name="T25" fmla="*/ 288 h 288"/>
                  <a:gd name="T26" fmla="*/ 186 w 205"/>
                  <a:gd name="T27" fmla="*/ 218 h 288"/>
                  <a:gd name="T28" fmla="*/ 198 w 205"/>
                  <a:gd name="T29" fmla="*/ 114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5" h="288">
                    <a:moveTo>
                      <a:pt x="198" y="114"/>
                    </a:moveTo>
                    <a:cubicBezTo>
                      <a:pt x="198" y="114"/>
                      <a:pt x="171" y="93"/>
                      <a:pt x="163" y="67"/>
                    </a:cubicBezTo>
                    <a:cubicBezTo>
                      <a:pt x="159" y="51"/>
                      <a:pt x="156" y="11"/>
                      <a:pt x="156" y="11"/>
                    </a:cubicBezTo>
                    <a:cubicBezTo>
                      <a:pt x="156" y="7"/>
                      <a:pt x="129" y="0"/>
                      <a:pt x="103" y="0"/>
                    </a:cubicBezTo>
                    <a:cubicBezTo>
                      <a:pt x="76" y="0"/>
                      <a:pt x="49" y="7"/>
                      <a:pt x="49" y="11"/>
                    </a:cubicBezTo>
                    <a:cubicBezTo>
                      <a:pt x="49" y="11"/>
                      <a:pt x="47" y="51"/>
                      <a:pt x="42" y="67"/>
                    </a:cubicBezTo>
                    <a:cubicBezTo>
                      <a:pt x="35" y="93"/>
                      <a:pt x="7" y="114"/>
                      <a:pt x="7" y="114"/>
                    </a:cubicBezTo>
                    <a:cubicBezTo>
                      <a:pt x="7" y="114"/>
                      <a:pt x="0" y="180"/>
                      <a:pt x="19" y="218"/>
                    </a:cubicBezTo>
                    <a:cubicBezTo>
                      <a:pt x="39" y="256"/>
                      <a:pt x="72" y="287"/>
                      <a:pt x="102" y="288"/>
                    </a:cubicBezTo>
                    <a:cubicBezTo>
                      <a:pt x="102" y="288"/>
                      <a:pt x="102" y="288"/>
                      <a:pt x="102" y="288"/>
                    </a:cubicBezTo>
                    <a:cubicBezTo>
                      <a:pt x="103" y="288"/>
                      <a:pt x="103" y="288"/>
                      <a:pt x="103" y="288"/>
                    </a:cubicBezTo>
                    <a:cubicBezTo>
                      <a:pt x="103" y="288"/>
                      <a:pt x="103" y="288"/>
                      <a:pt x="103" y="288"/>
                    </a:cubicBezTo>
                    <a:cubicBezTo>
                      <a:pt x="103" y="288"/>
                      <a:pt x="103" y="288"/>
                      <a:pt x="103" y="288"/>
                    </a:cubicBezTo>
                    <a:cubicBezTo>
                      <a:pt x="133" y="287"/>
                      <a:pt x="167" y="256"/>
                      <a:pt x="186" y="218"/>
                    </a:cubicBezTo>
                    <a:cubicBezTo>
                      <a:pt x="205" y="180"/>
                      <a:pt x="198" y="114"/>
                      <a:pt x="198" y="114"/>
                    </a:cubicBezTo>
                    <a:close/>
                  </a:path>
                </a:pathLst>
              </a:custGeom>
              <a:solidFill>
                <a:srgbClr val="FFF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:a16="http://schemas.microsoft.com/office/drawing/2014/main" id="{A9C726A4-ACC0-4282-AE54-DD10BFE10C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162" y="1412875"/>
                <a:ext cx="593725" cy="1082675"/>
              </a:xfrm>
              <a:custGeom>
                <a:avLst/>
                <a:gdLst>
                  <a:gd name="T0" fmla="*/ 151 w 158"/>
                  <a:gd name="T1" fmla="*/ 114 h 288"/>
                  <a:gd name="T2" fmla="*/ 116 w 158"/>
                  <a:gd name="T3" fmla="*/ 67 h 288"/>
                  <a:gd name="T4" fmla="*/ 109 w 158"/>
                  <a:gd name="T5" fmla="*/ 11 h 288"/>
                  <a:gd name="T6" fmla="*/ 56 w 158"/>
                  <a:gd name="T7" fmla="*/ 0 h 288"/>
                  <a:gd name="T8" fmla="*/ 56 w 158"/>
                  <a:gd name="T9" fmla="*/ 0 h 288"/>
                  <a:gd name="T10" fmla="*/ 56 w 158"/>
                  <a:gd name="T11" fmla="*/ 0 h 288"/>
                  <a:gd name="T12" fmla="*/ 2 w 158"/>
                  <a:gd name="T13" fmla="*/ 11 h 288"/>
                  <a:gd name="T14" fmla="*/ 0 w 158"/>
                  <a:gd name="T15" fmla="*/ 36 h 288"/>
                  <a:gd name="T16" fmla="*/ 56 w 158"/>
                  <a:gd name="T17" fmla="*/ 71 h 288"/>
                  <a:gd name="T18" fmla="*/ 56 w 158"/>
                  <a:gd name="T19" fmla="*/ 288 h 288"/>
                  <a:gd name="T20" fmla="*/ 56 w 158"/>
                  <a:gd name="T21" fmla="*/ 288 h 288"/>
                  <a:gd name="T22" fmla="*/ 56 w 158"/>
                  <a:gd name="T23" fmla="*/ 288 h 288"/>
                  <a:gd name="T24" fmla="*/ 56 w 158"/>
                  <a:gd name="T25" fmla="*/ 288 h 288"/>
                  <a:gd name="T26" fmla="*/ 139 w 158"/>
                  <a:gd name="T27" fmla="*/ 218 h 288"/>
                  <a:gd name="T28" fmla="*/ 151 w 158"/>
                  <a:gd name="T29" fmla="*/ 114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8" h="288">
                    <a:moveTo>
                      <a:pt x="151" y="114"/>
                    </a:moveTo>
                    <a:cubicBezTo>
                      <a:pt x="151" y="114"/>
                      <a:pt x="124" y="93"/>
                      <a:pt x="116" y="67"/>
                    </a:cubicBezTo>
                    <a:cubicBezTo>
                      <a:pt x="112" y="51"/>
                      <a:pt x="109" y="11"/>
                      <a:pt x="109" y="11"/>
                    </a:cubicBezTo>
                    <a:cubicBezTo>
                      <a:pt x="109" y="7"/>
                      <a:pt x="82" y="0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29" y="0"/>
                      <a:pt x="2" y="7"/>
                      <a:pt x="2" y="11"/>
                    </a:cubicBezTo>
                    <a:cubicBezTo>
                      <a:pt x="2" y="11"/>
                      <a:pt x="2" y="23"/>
                      <a:pt x="0" y="36"/>
                    </a:cubicBezTo>
                    <a:cubicBezTo>
                      <a:pt x="19" y="59"/>
                      <a:pt x="40" y="71"/>
                      <a:pt x="56" y="71"/>
                    </a:cubicBezTo>
                    <a:cubicBezTo>
                      <a:pt x="56" y="288"/>
                      <a:pt x="56" y="288"/>
                      <a:pt x="56" y="288"/>
                    </a:cubicBezTo>
                    <a:cubicBezTo>
                      <a:pt x="56" y="288"/>
                      <a:pt x="56" y="288"/>
                      <a:pt x="56" y="288"/>
                    </a:cubicBezTo>
                    <a:cubicBezTo>
                      <a:pt x="56" y="288"/>
                      <a:pt x="56" y="288"/>
                      <a:pt x="56" y="288"/>
                    </a:cubicBezTo>
                    <a:cubicBezTo>
                      <a:pt x="56" y="288"/>
                      <a:pt x="56" y="288"/>
                      <a:pt x="56" y="288"/>
                    </a:cubicBezTo>
                    <a:cubicBezTo>
                      <a:pt x="86" y="287"/>
                      <a:pt x="120" y="256"/>
                      <a:pt x="139" y="218"/>
                    </a:cubicBezTo>
                    <a:cubicBezTo>
                      <a:pt x="158" y="180"/>
                      <a:pt x="151" y="114"/>
                      <a:pt x="151" y="114"/>
                    </a:cubicBezTo>
                    <a:close/>
                  </a:path>
                </a:pathLst>
              </a:custGeom>
              <a:solidFill>
                <a:srgbClr val="E9DC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8">
                <a:extLst>
                  <a:ext uri="{FF2B5EF4-FFF2-40B4-BE49-F238E27FC236}">
                    <a16:creationId xmlns:a16="http://schemas.microsoft.com/office/drawing/2014/main" id="{415F6E70-445F-4338-B7E4-C995E79EB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5512" y="184150"/>
                <a:ext cx="1168400" cy="1398588"/>
              </a:xfrm>
              <a:custGeom>
                <a:avLst/>
                <a:gdLst>
                  <a:gd name="T0" fmla="*/ 295 w 311"/>
                  <a:gd name="T1" fmla="*/ 172 h 372"/>
                  <a:gd name="T2" fmla="*/ 293 w 311"/>
                  <a:gd name="T3" fmla="*/ 172 h 372"/>
                  <a:gd name="T4" fmla="*/ 295 w 311"/>
                  <a:gd name="T5" fmla="*/ 144 h 372"/>
                  <a:gd name="T6" fmla="*/ 156 w 311"/>
                  <a:gd name="T7" fmla="*/ 0 h 372"/>
                  <a:gd name="T8" fmla="*/ 16 w 311"/>
                  <a:gd name="T9" fmla="*/ 144 h 372"/>
                  <a:gd name="T10" fmla="*/ 18 w 311"/>
                  <a:gd name="T11" fmla="*/ 172 h 372"/>
                  <a:gd name="T12" fmla="*/ 16 w 311"/>
                  <a:gd name="T13" fmla="*/ 172 h 372"/>
                  <a:gd name="T14" fmla="*/ 11 w 311"/>
                  <a:gd name="T15" fmla="*/ 239 h 372"/>
                  <a:gd name="T16" fmla="*/ 32 w 311"/>
                  <a:gd name="T17" fmla="*/ 259 h 372"/>
                  <a:gd name="T18" fmla="*/ 39 w 311"/>
                  <a:gd name="T19" fmla="*/ 258 h 372"/>
                  <a:gd name="T20" fmla="*/ 54 w 311"/>
                  <a:gd name="T21" fmla="*/ 295 h 372"/>
                  <a:gd name="T22" fmla="*/ 156 w 311"/>
                  <a:gd name="T23" fmla="*/ 372 h 372"/>
                  <a:gd name="T24" fmla="*/ 257 w 311"/>
                  <a:gd name="T25" fmla="*/ 295 h 372"/>
                  <a:gd name="T26" fmla="*/ 273 w 311"/>
                  <a:gd name="T27" fmla="*/ 258 h 372"/>
                  <a:gd name="T28" fmla="*/ 279 w 311"/>
                  <a:gd name="T29" fmla="*/ 259 h 372"/>
                  <a:gd name="T30" fmla="*/ 300 w 311"/>
                  <a:gd name="T31" fmla="*/ 239 h 372"/>
                  <a:gd name="T32" fmla="*/ 295 w 311"/>
                  <a:gd name="T33" fmla="*/ 1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1" h="372">
                    <a:moveTo>
                      <a:pt x="295" y="172"/>
                    </a:moveTo>
                    <a:cubicBezTo>
                      <a:pt x="294" y="172"/>
                      <a:pt x="294" y="172"/>
                      <a:pt x="293" y="172"/>
                    </a:cubicBezTo>
                    <a:cubicBezTo>
                      <a:pt x="294" y="162"/>
                      <a:pt x="295" y="152"/>
                      <a:pt x="295" y="144"/>
                    </a:cubicBezTo>
                    <a:cubicBezTo>
                      <a:pt x="295" y="65"/>
                      <a:pt x="233" y="0"/>
                      <a:pt x="156" y="0"/>
                    </a:cubicBezTo>
                    <a:cubicBezTo>
                      <a:pt x="79" y="0"/>
                      <a:pt x="16" y="65"/>
                      <a:pt x="16" y="144"/>
                    </a:cubicBezTo>
                    <a:cubicBezTo>
                      <a:pt x="16" y="152"/>
                      <a:pt x="17" y="162"/>
                      <a:pt x="18" y="172"/>
                    </a:cubicBezTo>
                    <a:cubicBezTo>
                      <a:pt x="18" y="172"/>
                      <a:pt x="17" y="172"/>
                      <a:pt x="16" y="172"/>
                    </a:cubicBezTo>
                    <a:cubicBezTo>
                      <a:pt x="0" y="168"/>
                      <a:pt x="5" y="225"/>
                      <a:pt x="11" y="239"/>
                    </a:cubicBezTo>
                    <a:cubicBezTo>
                      <a:pt x="17" y="253"/>
                      <a:pt x="25" y="258"/>
                      <a:pt x="32" y="259"/>
                    </a:cubicBezTo>
                    <a:cubicBezTo>
                      <a:pt x="33" y="259"/>
                      <a:pt x="35" y="259"/>
                      <a:pt x="39" y="258"/>
                    </a:cubicBezTo>
                    <a:cubicBezTo>
                      <a:pt x="43" y="271"/>
                      <a:pt x="49" y="283"/>
                      <a:pt x="54" y="295"/>
                    </a:cubicBezTo>
                    <a:cubicBezTo>
                      <a:pt x="80" y="343"/>
                      <a:pt x="126" y="372"/>
                      <a:pt x="156" y="372"/>
                    </a:cubicBezTo>
                    <a:cubicBezTo>
                      <a:pt x="186" y="372"/>
                      <a:pt x="232" y="343"/>
                      <a:pt x="257" y="295"/>
                    </a:cubicBezTo>
                    <a:cubicBezTo>
                      <a:pt x="263" y="283"/>
                      <a:pt x="268" y="271"/>
                      <a:pt x="273" y="258"/>
                    </a:cubicBezTo>
                    <a:cubicBezTo>
                      <a:pt x="276" y="259"/>
                      <a:pt x="279" y="259"/>
                      <a:pt x="279" y="259"/>
                    </a:cubicBezTo>
                    <a:cubicBezTo>
                      <a:pt x="287" y="258"/>
                      <a:pt x="294" y="253"/>
                      <a:pt x="300" y="239"/>
                    </a:cubicBezTo>
                    <a:cubicBezTo>
                      <a:pt x="306" y="225"/>
                      <a:pt x="311" y="168"/>
                      <a:pt x="295" y="172"/>
                    </a:cubicBezTo>
                    <a:close/>
                  </a:path>
                </a:pathLst>
              </a:custGeom>
              <a:solidFill>
                <a:srgbClr val="FFF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9">
                <a:extLst>
                  <a:ext uri="{FF2B5EF4-FFF2-40B4-BE49-F238E27FC236}">
                    <a16:creationId xmlns:a16="http://schemas.microsoft.com/office/drawing/2014/main" id="{AE6B63E5-1626-4523-B73B-A16372FE5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2087" y="301625"/>
                <a:ext cx="631825" cy="1281113"/>
              </a:xfrm>
              <a:custGeom>
                <a:avLst/>
                <a:gdLst>
                  <a:gd name="T0" fmla="*/ 152 w 168"/>
                  <a:gd name="T1" fmla="*/ 141 h 341"/>
                  <a:gd name="T2" fmla="*/ 150 w 168"/>
                  <a:gd name="T3" fmla="*/ 141 h 341"/>
                  <a:gd name="T4" fmla="*/ 152 w 168"/>
                  <a:gd name="T5" fmla="*/ 113 h 341"/>
                  <a:gd name="T6" fmla="*/ 105 w 168"/>
                  <a:gd name="T7" fmla="*/ 5 h 341"/>
                  <a:gd name="T8" fmla="*/ 35 w 168"/>
                  <a:gd name="T9" fmla="*/ 30 h 341"/>
                  <a:gd name="T10" fmla="*/ 8 w 168"/>
                  <a:gd name="T11" fmla="*/ 126 h 341"/>
                  <a:gd name="T12" fmla="*/ 13 w 168"/>
                  <a:gd name="T13" fmla="*/ 172 h 341"/>
                  <a:gd name="T14" fmla="*/ 12 w 168"/>
                  <a:gd name="T15" fmla="*/ 212 h 341"/>
                  <a:gd name="T16" fmla="*/ 9 w 168"/>
                  <a:gd name="T17" fmla="*/ 243 h 341"/>
                  <a:gd name="T18" fmla="*/ 9 w 168"/>
                  <a:gd name="T19" fmla="*/ 263 h 341"/>
                  <a:gd name="T20" fmla="*/ 4 w 168"/>
                  <a:gd name="T21" fmla="*/ 276 h 341"/>
                  <a:gd name="T22" fmla="*/ 13 w 168"/>
                  <a:gd name="T23" fmla="*/ 282 h 341"/>
                  <a:gd name="T24" fmla="*/ 7 w 168"/>
                  <a:gd name="T25" fmla="*/ 290 h 341"/>
                  <a:gd name="T26" fmla="*/ 13 w 168"/>
                  <a:gd name="T27" fmla="*/ 318 h 341"/>
                  <a:gd name="T28" fmla="*/ 13 w 168"/>
                  <a:gd name="T29" fmla="*/ 341 h 341"/>
                  <a:gd name="T30" fmla="*/ 13 w 168"/>
                  <a:gd name="T31" fmla="*/ 341 h 341"/>
                  <a:gd name="T32" fmla="*/ 114 w 168"/>
                  <a:gd name="T33" fmla="*/ 264 h 341"/>
                  <a:gd name="T34" fmla="*/ 130 w 168"/>
                  <a:gd name="T35" fmla="*/ 227 h 341"/>
                  <a:gd name="T36" fmla="*/ 136 w 168"/>
                  <a:gd name="T37" fmla="*/ 228 h 341"/>
                  <a:gd name="T38" fmla="*/ 157 w 168"/>
                  <a:gd name="T39" fmla="*/ 208 h 341"/>
                  <a:gd name="T40" fmla="*/ 152 w 168"/>
                  <a:gd name="T41" fmla="*/ 1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8" h="341">
                    <a:moveTo>
                      <a:pt x="152" y="141"/>
                    </a:moveTo>
                    <a:cubicBezTo>
                      <a:pt x="151" y="141"/>
                      <a:pt x="151" y="141"/>
                      <a:pt x="150" y="141"/>
                    </a:cubicBezTo>
                    <a:cubicBezTo>
                      <a:pt x="151" y="131"/>
                      <a:pt x="152" y="121"/>
                      <a:pt x="152" y="113"/>
                    </a:cubicBezTo>
                    <a:cubicBezTo>
                      <a:pt x="152" y="70"/>
                      <a:pt x="134" y="31"/>
                      <a:pt x="105" y="5"/>
                    </a:cubicBezTo>
                    <a:cubicBezTo>
                      <a:pt x="88" y="1"/>
                      <a:pt x="60" y="0"/>
                      <a:pt x="35" y="30"/>
                    </a:cubicBezTo>
                    <a:cubicBezTo>
                      <a:pt x="7" y="64"/>
                      <a:pt x="10" y="105"/>
                      <a:pt x="8" y="126"/>
                    </a:cubicBezTo>
                    <a:cubicBezTo>
                      <a:pt x="6" y="146"/>
                      <a:pt x="10" y="167"/>
                      <a:pt x="13" y="172"/>
                    </a:cubicBezTo>
                    <a:cubicBezTo>
                      <a:pt x="15" y="178"/>
                      <a:pt x="19" y="198"/>
                      <a:pt x="12" y="212"/>
                    </a:cubicBezTo>
                    <a:cubicBezTo>
                      <a:pt x="4" y="227"/>
                      <a:pt x="0" y="238"/>
                      <a:pt x="9" y="243"/>
                    </a:cubicBezTo>
                    <a:cubicBezTo>
                      <a:pt x="18" y="248"/>
                      <a:pt x="9" y="257"/>
                      <a:pt x="9" y="263"/>
                    </a:cubicBezTo>
                    <a:cubicBezTo>
                      <a:pt x="9" y="269"/>
                      <a:pt x="4" y="276"/>
                      <a:pt x="4" y="276"/>
                    </a:cubicBezTo>
                    <a:cubicBezTo>
                      <a:pt x="13" y="282"/>
                      <a:pt x="13" y="282"/>
                      <a:pt x="13" y="282"/>
                    </a:cubicBezTo>
                    <a:cubicBezTo>
                      <a:pt x="7" y="290"/>
                      <a:pt x="7" y="290"/>
                      <a:pt x="7" y="290"/>
                    </a:cubicBezTo>
                    <a:cubicBezTo>
                      <a:pt x="7" y="290"/>
                      <a:pt x="13" y="294"/>
                      <a:pt x="13" y="318"/>
                    </a:cubicBezTo>
                    <a:cubicBezTo>
                      <a:pt x="13" y="326"/>
                      <a:pt x="13" y="334"/>
                      <a:pt x="13" y="341"/>
                    </a:cubicBezTo>
                    <a:cubicBezTo>
                      <a:pt x="13" y="341"/>
                      <a:pt x="13" y="341"/>
                      <a:pt x="13" y="341"/>
                    </a:cubicBezTo>
                    <a:cubicBezTo>
                      <a:pt x="43" y="341"/>
                      <a:pt x="89" y="312"/>
                      <a:pt x="114" y="264"/>
                    </a:cubicBezTo>
                    <a:cubicBezTo>
                      <a:pt x="120" y="252"/>
                      <a:pt x="125" y="240"/>
                      <a:pt x="130" y="227"/>
                    </a:cubicBezTo>
                    <a:cubicBezTo>
                      <a:pt x="133" y="228"/>
                      <a:pt x="136" y="228"/>
                      <a:pt x="136" y="228"/>
                    </a:cubicBezTo>
                    <a:cubicBezTo>
                      <a:pt x="144" y="227"/>
                      <a:pt x="151" y="222"/>
                      <a:pt x="157" y="208"/>
                    </a:cubicBezTo>
                    <a:cubicBezTo>
                      <a:pt x="163" y="194"/>
                      <a:pt x="168" y="137"/>
                      <a:pt x="152" y="141"/>
                    </a:cubicBezTo>
                    <a:close/>
                  </a:path>
                </a:pathLst>
              </a:custGeom>
              <a:solidFill>
                <a:srgbClr val="E9DC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0">
                <a:extLst>
                  <a:ext uri="{FF2B5EF4-FFF2-40B4-BE49-F238E27FC236}">
                    <a16:creationId xmlns:a16="http://schemas.microsoft.com/office/drawing/2014/main" id="{77B65633-DEE7-4551-8A42-458F0A57A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349" y="1720850"/>
                <a:ext cx="1989138" cy="1187450"/>
              </a:xfrm>
              <a:custGeom>
                <a:avLst/>
                <a:gdLst>
                  <a:gd name="T0" fmla="*/ 491 w 529"/>
                  <a:gd name="T1" fmla="*/ 67 h 316"/>
                  <a:gd name="T2" fmla="*/ 433 w 529"/>
                  <a:gd name="T3" fmla="*/ 41 h 316"/>
                  <a:gd name="T4" fmla="*/ 332 w 529"/>
                  <a:gd name="T5" fmla="*/ 0 h 316"/>
                  <a:gd name="T6" fmla="*/ 332 w 529"/>
                  <a:gd name="T7" fmla="*/ 0 h 316"/>
                  <a:gd name="T8" fmla="*/ 332 w 529"/>
                  <a:gd name="T9" fmla="*/ 0 h 316"/>
                  <a:gd name="T10" fmla="*/ 320 w 529"/>
                  <a:gd name="T11" fmla="*/ 51 h 316"/>
                  <a:gd name="T12" fmla="*/ 265 w 529"/>
                  <a:gd name="T13" fmla="*/ 147 h 316"/>
                  <a:gd name="T14" fmla="*/ 209 w 529"/>
                  <a:gd name="T15" fmla="*/ 51 h 316"/>
                  <a:gd name="T16" fmla="*/ 198 w 529"/>
                  <a:gd name="T17" fmla="*/ 0 h 316"/>
                  <a:gd name="T18" fmla="*/ 198 w 529"/>
                  <a:gd name="T19" fmla="*/ 0 h 316"/>
                  <a:gd name="T20" fmla="*/ 198 w 529"/>
                  <a:gd name="T21" fmla="*/ 0 h 316"/>
                  <a:gd name="T22" fmla="*/ 198 w 529"/>
                  <a:gd name="T23" fmla="*/ 0 h 316"/>
                  <a:gd name="T24" fmla="*/ 96 w 529"/>
                  <a:gd name="T25" fmla="*/ 41 h 316"/>
                  <a:gd name="T26" fmla="*/ 38 w 529"/>
                  <a:gd name="T27" fmla="*/ 67 h 316"/>
                  <a:gd name="T28" fmla="*/ 38 w 529"/>
                  <a:gd name="T29" fmla="*/ 67 h 316"/>
                  <a:gd name="T30" fmla="*/ 38 w 529"/>
                  <a:gd name="T31" fmla="*/ 67 h 316"/>
                  <a:gd name="T32" fmla="*/ 0 w 529"/>
                  <a:gd name="T33" fmla="*/ 316 h 316"/>
                  <a:gd name="T34" fmla="*/ 529 w 529"/>
                  <a:gd name="T35" fmla="*/ 316 h 316"/>
                  <a:gd name="T36" fmla="*/ 491 w 529"/>
                  <a:gd name="T37" fmla="*/ 67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9" h="316">
                    <a:moveTo>
                      <a:pt x="491" y="67"/>
                    </a:moveTo>
                    <a:cubicBezTo>
                      <a:pt x="488" y="62"/>
                      <a:pt x="452" y="48"/>
                      <a:pt x="433" y="41"/>
                    </a:cubicBezTo>
                    <a:cubicBezTo>
                      <a:pt x="414" y="33"/>
                      <a:pt x="332" y="0"/>
                      <a:pt x="332" y="0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332" y="0"/>
                      <a:pt x="330" y="22"/>
                      <a:pt x="320" y="51"/>
                    </a:cubicBezTo>
                    <a:cubicBezTo>
                      <a:pt x="306" y="93"/>
                      <a:pt x="265" y="147"/>
                      <a:pt x="265" y="147"/>
                    </a:cubicBezTo>
                    <a:cubicBezTo>
                      <a:pt x="265" y="147"/>
                      <a:pt x="224" y="93"/>
                      <a:pt x="209" y="51"/>
                    </a:cubicBezTo>
                    <a:cubicBezTo>
                      <a:pt x="199" y="22"/>
                      <a:pt x="198" y="0"/>
                      <a:pt x="198" y="0"/>
                    </a:cubicBezTo>
                    <a:cubicBezTo>
                      <a:pt x="198" y="0"/>
                      <a:pt x="198" y="0"/>
                      <a:pt x="198" y="0"/>
                    </a:cubicBezTo>
                    <a:cubicBezTo>
                      <a:pt x="198" y="0"/>
                      <a:pt x="198" y="0"/>
                      <a:pt x="198" y="0"/>
                    </a:cubicBezTo>
                    <a:cubicBezTo>
                      <a:pt x="198" y="0"/>
                      <a:pt x="198" y="0"/>
                      <a:pt x="198" y="0"/>
                    </a:cubicBezTo>
                    <a:cubicBezTo>
                      <a:pt x="198" y="0"/>
                      <a:pt x="115" y="33"/>
                      <a:pt x="96" y="41"/>
                    </a:cubicBezTo>
                    <a:cubicBezTo>
                      <a:pt x="77" y="48"/>
                      <a:pt x="41" y="62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4" y="73"/>
                      <a:pt x="0" y="316"/>
                      <a:pt x="0" y="316"/>
                    </a:cubicBezTo>
                    <a:cubicBezTo>
                      <a:pt x="529" y="316"/>
                      <a:pt x="529" y="316"/>
                      <a:pt x="529" y="316"/>
                    </a:cubicBezTo>
                    <a:cubicBezTo>
                      <a:pt x="529" y="316"/>
                      <a:pt x="495" y="73"/>
                      <a:pt x="491" y="6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1">
                <a:extLst>
                  <a:ext uri="{FF2B5EF4-FFF2-40B4-BE49-F238E27FC236}">
                    <a16:creationId xmlns:a16="http://schemas.microsoft.com/office/drawing/2014/main" id="{5D690CBE-62E8-4839-84F7-6AF92D680A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299" y="1720850"/>
                <a:ext cx="992188" cy="1187450"/>
              </a:xfrm>
              <a:custGeom>
                <a:avLst/>
                <a:gdLst>
                  <a:gd name="T0" fmla="*/ 264 w 264"/>
                  <a:gd name="T1" fmla="*/ 316 h 316"/>
                  <a:gd name="T2" fmla="*/ 226 w 264"/>
                  <a:gd name="T3" fmla="*/ 67 h 316"/>
                  <a:gd name="T4" fmla="*/ 168 w 264"/>
                  <a:gd name="T5" fmla="*/ 41 h 316"/>
                  <a:gd name="T6" fmla="*/ 67 w 264"/>
                  <a:gd name="T7" fmla="*/ 0 h 316"/>
                  <a:gd name="T8" fmla="*/ 67 w 264"/>
                  <a:gd name="T9" fmla="*/ 0 h 316"/>
                  <a:gd name="T10" fmla="*/ 67 w 264"/>
                  <a:gd name="T11" fmla="*/ 0 h 316"/>
                  <a:gd name="T12" fmla="*/ 55 w 264"/>
                  <a:gd name="T13" fmla="*/ 51 h 316"/>
                  <a:gd name="T14" fmla="*/ 0 w 264"/>
                  <a:gd name="T15" fmla="*/ 147 h 316"/>
                  <a:gd name="T16" fmla="*/ 0 w 264"/>
                  <a:gd name="T17" fmla="*/ 316 h 316"/>
                  <a:gd name="T18" fmla="*/ 264 w 264"/>
                  <a:gd name="T19" fmla="*/ 316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316">
                    <a:moveTo>
                      <a:pt x="264" y="316"/>
                    </a:moveTo>
                    <a:cubicBezTo>
                      <a:pt x="264" y="316"/>
                      <a:pt x="230" y="73"/>
                      <a:pt x="226" y="67"/>
                    </a:cubicBezTo>
                    <a:cubicBezTo>
                      <a:pt x="223" y="62"/>
                      <a:pt x="187" y="48"/>
                      <a:pt x="168" y="41"/>
                    </a:cubicBezTo>
                    <a:cubicBezTo>
                      <a:pt x="149" y="33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5" y="22"/>
                      <a:pt x="55" y="51"/>
                    </a:cubicBezTo>
                    <a:cubicBezTo>
                      <a:pt x="41" y="93"/>
                      <a:pt x="0" y="147"/>
                      <a:pt x="0" y="147"/>
                    </a:cubicBezTo>
                    <a:cubicBezTo>
                      <a:pt x="0" y="316"/>
                      <a:pt x="0" y="316"/>
                      <a:pt x="0" y="316"/>
                    </a:cubicBezTo>
                    <a:lnTo>
                      <a:pt x="264" y="31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2">
                <a:extLst>
                  <a:ext uri="{FF2B5EF4-FFF2-40B4-BE49-F238E27FC236}">
                    <a16:creationId xmlns:a16="http://schemas.microsoft.com/office/drawing/2014/main" id="{90E65279-3F47-4D3C-A165-75DFCCB87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7224" y="1976438"/>
                <a:ext cx="342900" cy="931863"/>
              </a:xfrm>
              <a:custGeom>
                <a:avLst/>
                <a:gdLst>
                  <a:gd name="T0" fmla="*/ 14 w 91"/>
                  <a:gd name="T1" fmla="*/ 248 h 248"/>
                  <a:gd name="T2" fmla="*/ 91 w 91"/>
                  <a:gd name="T3" fmla="*/ 248 h 248"/>
                  <a:gd name="T4" fmla="*/ 35 w 91"/>
                  <a:gd name="T5" fmla="*/ 174 h 248"/>
                  <a:gd name="T6" fmla="*/ 34 w 91"/>
                  <a:gd name="T7" fmla="*/ 95 h 248"/>
                  <a:gd name="T8" fmla="*/ 0 w 91"/>
                  <a:gd name="T9" fmla="*/ 0 h 248"/>
                  <a:gd name="T10" fmla="*/ 26 w 91"/>
                  <a:gd name="T11" fmla="*/ 90 h 248"/>
                  <a:gd name="T12" fmla="*/ 21 w 91"/>
                  <a:gd name="T13" fmla="*/ 172 h 248"/>
                  <a:gd name="T14" fmla="*/ 14 w 91"/>
                  <a:gd name="T15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248">
                    <a:moveTo>
                      <a:pt x="14" y="248"/>
                    </a:moveTo>
                    <a:cubicBezTo>
                      <a:pt x="91" y="248"/>
                      <a:pt x="91" y="248"/>
                      <a:pt x="91" y="248"/>
                    </a:cubicBezTo>
                    <a:cubicBezTo>
                      <a:pt x="91" y="248"/>
                      <a:pt x="35" y="234"/>
                      <a:pt x="35" y="174"/>
                    </a:cubicBezTo>
                    <a:cubicBezTo>
                      <a:pt x="34" y="150"/>
                      <a:pt x="40" y="118"/>
                      <a:pt x="34" y="95"/>
                    </a:cubicBezTo>
                    <a:cubicBezTo>
                      <a:pt x="18" y="26"/>
                      <a:pt x="2" y="3"/>
                      <a:pt x="0" y="0"/>
                    </a:cubicBezTo>
                    <a:cubicBezTo>
                      <a:pt x="2" y="2"/>
                      <a:pt x="21" y="31"/>
                      <a:pt x="26" y="90"/>
                    </a:cubicBezTo>
                    <a:cubicBezTo>
                      <a:pt x="28" y="115"/>
                      <a:pt x="24" y="145"/>
                      <a:pt x="21" y="172"/>
                    </a:cubicBezTo>
                    <a:cubicBezTo>
                      <a:pt x="17" y="216"/>
                      <a:pt x="14" y="236"/>
                      <a:pt x="14" y="248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3">
                <a:extLst>
                  <a:ext uri="{FF2B5EF4-FFF2-40B4-BE49-F238E27FC236}">
                    <a16:creationId xmlns:a16="http://schemas.microsoft.com/office/drawing/2014/main" id="{7ECB2603-7FE9-48E8-B75D-9A2D8B76C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9299" y="1976438"/>
                <a:ext cx="341313" cy="931863"/>
              </a:xfrm>
              <a:custGeom>
                <a:avLst/>
                <a:gdLst>
                  <a:gd name="T0" fmla="*/ 77 w 91"/>
                  <a:gd name="T1" fmla="*/ 248 h 248"/>
                  <a:gd name="T2" fmla="*/ 0 w 91"/>
                  <a:gd name="T3" fmla="*/ 248 h 248"/>
                  <a:gd name="T4" fmla="*/ 57 w 91"/>
                  <a:gd name="T5" fmla="*/ 174 h 248"/>
                  <a:gd name="T6" fmla="*/ 57 w 91"/>
                  <a:gd name="T7" fmla="*/ 95 h 248"/>
                  <a:gd name="T8" fmla="*/ 91 w 91"/>
                  <a:gd name="T9" fmla="*/ 0 h 248"/>
                  <a:gd name="T10" fmla="*/ 66 w 91"/>
                  <a:gd name="T11" fmla="*/ 90 h 248"/>
                  <a:gd name="T12" fmla="*/ 70 w 91"/>
                  <a:gd name="T13" fmla="*/ 172 h 248"/>
                  <a:gd name="T14" fmla="*/ 77 w 91"/>
                  <a:gd name="T15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" h="248">
                    <a:moveTo>
                      <a:pt x="77" y="248"/>
                    </a:moveTo>
                    <a:cubicBezTo>
                      <a:pt x="0" y="248"/>
                      <a:pt x="0" y="248"/>
                      <a:pt x="0" y="248"/>
                    </a:cubicBezTo>
                    <a:cubicBezTo>
                      <a:pt x="0" y="248"/>
                      <a:pt x="56" y="234"/>
                      <a:pt x="57" y="174"/>
                    </a:cubicBezTo>
                    <a:cubicBezTo>
                      <a:pt x="57" y="150"/>
                      <a:pt x="52" y="118"/>
                      <a:pt x="57" y="95"/>
                    </a:cubicBezTo>
                    <a:cubicBezTo>
                      <a:pt x="74" y="26"/>
                      <a:pt x="89" y="3"/>
                      <a:pt x="91" y="0"/>
                    </a:cubicBezTo>
                    <a:cubicBezTo>
                      <a:pt x="90" y="2"/>
                      <a:pt x="71" y="31"/>
                      <a:pt x="66" y="90"/>
                    </a:cubicBezTo>
                    <a:cubicBezTo>
                      <a:pt x="64" y="115"/>
                      <a:pt x="68" y="145"/>
                      <a:pt x="70" y="172"/>
                    </a:cubicBezTo>
                    <a:cubicBezTo>
                      <a:pt x="74" y="216"/>
                      <a:pt x="77" y="236"/>
                      <a:pt x="77" y="248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:a16="http://schemas.microsoft.com/office/drawing/2014/main" id="{CBF7BA04-DF13-47DD-AE0D-A0524CEC9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887" y="1676400"/>
                <a:ext cx="379413" cy="596900"/>
              </a:xfrm>
              <a:custGeom>
                <a:avLst/>
                <a:gdLst>
                  <a:gd name="T0" fmla="*/ 54 w 101"/>
                  <a:gd name="T1" fmla="*/ 63 h 159"/>
                  <a:gd name="T2" fmla="*/ 101 w 101"/>
                  <a:gd name="T3" fmla="*/ 159 h 159"/>
                  <a:gd name="T4" fmla="*/ 51 w 101"/>
                  <a:gd name="T5" fmla="*/ 99 h 159"/>
                  <a:gd name="T6" fmla="*/ 0 w 101"/>
                  <a:gd name="T7" fmla="*/ 114 h 159"/>
                  <a:gd name="T8" fmla="*/ 7 w 101"/>
                  <a:gd name="T9" fmla="*/ 36 h 159"/>
                  <a:gd name="T10" fmla="*/ 39 w 101"/>
                  <a:gd name="T11" fmla="*/ 0 h 159"/>
                  <a:gd name="T12" fmla="*/ 54 w 101"/>
                  <a:gd name="T13" fmla="*/ 6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159">
                    <a:moveTo>
                      <a:pt x="54" y="63"/>
                    </a:moveTo>
                    <a:cubicBezTo>
                      <a:pt x="67" y="98"/>
                      <a:pt x="101" y="159"/>
                      <a:pt x="101" y="159"/>
                    </a:cubicBezTo>
                    <a:cubicBezTo>
                      <a:pt x="101" y="159"/>
                      <a:pt x="57" y="102"/>
                      <a:pt x="51" y="99"/>
                    </a:cubicBezTo>
                    <a:cubicBezTo>
                      <a:pt x="45" y="96"/>
                      <a:pt x="0" y="114"/>
                      <a:pt x="0" y="114"/>
                    </a:cubicBezTo>
                    <a:cubicBezTo>
                      <a:pt x="0" y="114"/>
                      <a:pt x="0" y="55"/>
                      <a:pt x="7" y="36"/>
                    </a:cubicBezTo>
                    <a:cubicBezTo>
                      <a:pt x="13" y="17"/>
                      <a:pt x="39" y="0"/>
                      <a:pt x="39" y="0"/>
                    </a:cubicBezTo>
                    <a:cubicBezTo>
                      <a:pt x="39" y="0"/>
                      <a:pt x="40" y="28"/>
                      <a:pt x="54" y="6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5">
                <a:extLst>
                  <a:ext uri="{FF2B5EF4-FFF2-40B4-BE49-F238E27FC236}">
                    <a16:creationId xmlns:a16="http://schemas.microsoft.com/office/drawing/2014/main" id="{0D523800-122F-4CB2-A7F3-5A83286D2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299" y="1676400"/>
                <a:ext cx="376238" cy="596900"/>
              </a:xfrm>
              <a:custGeom>
                <a:avLst/>
                <a:gdLst>
                  <a:gd name="T0" fmla="*/ 93 w 100"/>
                  <a:gd name="T1" fmla="*/ 36 h 159"/>
                  <a:gd name="T2" fmla="*/ 61 w 100"/>
                  <a:gd name="T3" fmla="*/ 0 h 159"/>
                  <a:gd name="T4" fmla="*/ 46 w 100"/>
                  <a:gd name="T5" fmla="*/ 63 h 159"/>
                  <a:gd name="T6" fmla="*/ 0 w 100"/>
                  <a:gd name="T7" fmla="*/ 159 h 159"/>
                  <a:gd name="T8" fmla="*/ 49 w 100"/>
                  <a:gd name="T9" fmla="*/ 99 h 159"/>
                  <a:gd name="T10" fmla="*/ 100 w 100"/>
                  <a:gd name="T11" fmla="*/ 114 h 159"/>
                  <a:gd name="T12" fmla="*/ 93 w 100"/>
                  <a:gd name="T13" fmla="*/ 3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159">
                    <a:moveTo>
                      <a:pt x="93" y="36"/>
                    </a:moveTo>
                    <a:cubicBezTo>
                      <a:pt x="87" y="17"/>
                      <a:pt x="61" y="0"/>
                      <a:pt x="61" y="0"/>
                    </a:cubicBezTo>
                    <a:cubicBezTo>
                      <a:pt x="61" y="0"/>
                      <a:pt x="60" y="28"/>
                      <a:pt x="46" y="63"/>
                    </a:cubicBezTo>
                    <a:cubicBezTo>
                      <a:pt x="33" y="98"/>
                      <a:pt x="0" y="159"/>
                      <a:pt x="0" y="159"/>
                    </a:cubicBezTo>
                    <a:cubicBezTo>
                      <a:pt x="0" y="159"/>
                      <a:pt x="43" y="102"/>
                      <a:pt x="49" y="99"/>
                    </a:cubicBezTo>
                    <a:cubicBezTo>
                      <a:pt x="55" y="96"/>
                      <a:pt x="100" y="114"/>
                      <a:pt x="100" y="114"/>
                    </a:cubicBezTo>
                    <a:cubicBezTo>
                      <a:pt x="100" y="114"/>
                      <a:pt x="100" y="55"/>
                      <a:pt x="93" y="3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6">
                <a:extLst>
                  <a:ext uri="{FF2B5EF4-FFF2-40B4-BE49-F238E27FC236}">
                    <a16:creationId xmlns:a16="http://schemas.microsoft.com/office/drawing/2014/main" id="{DAC9B418-9BB3-4538-AF81-65BA70B4D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912" y="98425"/>
                <a:ext cx="1289050" cy="1577975"/>
              </a:xfrm>
              <a:custGeom>
                <a:avLst/>
                <a:gdLst>
                  <a:gd name="T0" fmla="*/ 244 w 343"/>
                  <a:gd name="T1" fmla="*/ 122 h 420"/>
                  <a:gd name="T2" fmla="*/ 214 w 343"/>
                  <a:gd name="T3" fmla="*/ 152 h 420"/>
                  <a:gd name="T4" fmla="*/ 132 w 343"/>
                  <a:gd name="T5" fmla="*/ 198 h 420"/>
                  <a:gd name="T6" fmla="*/ 86 w 343"/>
                  <a:gd name="T7" fmla="*/ 203 h 420"/>
                  <a:gd name="T8" fmla="*/ 86 w 343"/>
                  <a:gd name="T9" fmla="*/ 336 h 420"/>
                  <a:gd name="T10" fmla="*/ 110 w 343"/>
                  <a:gd name="T11" fmla="*/ 420 h 420"/>
                  <a:gd name="T12" fmla="*/ 22 w 343"/>
                  <a:gd name="T13" fmla="*/ 344 h 420"/>
                  <a:gd name="T14" fmla="*/ 37 w 343"/>
                  <a:gd name="T15" fmla="*/ 121 h 420"/>
                  <a:gd name="T16" fmla="*/ 128 w 343"/>
                  <a:gd name="T17" fmla="*/ 18 h 420"/>
                  <a:gd name="T18" fmla="*/ 216 w 343"/>
                  <a:gd name="T19" fmla="*/ 6 h 420"/>
                  <a:gd name="T20" fmla="*/ 240 w 343"/>
                  <a:gd name="T21" fmla="*/ 23 h 420"/>
                  <a:gd name="T22" fmla="*/ 283 w 343"/>
                  <a:gd name="T23" fmla="*/ 40 h 420"/>
                  <a:gd name="T24" fmla="*/ 333 w 343"/>
                  <a:gd name="T25" fmla="*/ 170 h 420"/>
                  <a:gd name="T26" fmla="*/ 336 w 343"/>
                  <a:gd name="T27" fmla="*/ 350 h 420"/>
                  <a:gd name="T28" fmla="*/ 279 w 343"/>
                  <a:gd name="T29" fmla="*/ 408 h 420"/>
                  <a:gd name="T30" fmla="*/ 294 w 343"/>
                  <a:gd name="T31" fmla="*/ 330 h 420"/>
                  <a:gd name="T32" fmla="*/ 291 w 343"/>
                  <a:gd name="T33" fmla="*/ 216 h 420"/>
                  <a:gd name="T34" fmla="*/ 254 w 343"/>
                  <a:gd name="T35" fmla="*/ 126 h 420"/>
                  <a:gd name="T36" fmla="*/ 244 w 343"/>
                  <a:gd name="T37" fmla="*/ 122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3" h="420">
                    <a:moveTo>
                      <a:pt x="244" y="122"/>
                    </a:moveTo>
                    <a:cubicBezTo>
                      <a:pt x="244" y="122"/>
                      <a:pt x="235" y="136"/>
                      <a:pt x="214" y="152"/>
                    </a:cubicBezTo>
                    <a:cubicBezTo>
                      <a:pt x="184" y="174"/>
                      <a:pt x="160" y="192"/>
                      <a:pt x="132" y="198"/>
                    </a:cubicBezTo>
                    <a:cubicBezTo>
                      <a:pt x="105" y="204"/>
                      <a:pt x="86" y="203"/>
                      <a:pt x="86" y="203"/>
                    </a:cubicBezTo>
                    <a:cubicBezTo>
                      <a:pt x="86" y="203"/>
                      <a:pt x="83" y="296"/>
                      <a:pt x="86" y="336"/>
                    </a:cubicBezTo>
                    <a:cubicBezTo>
                      <a:pt x="90" y="375"/>
                      <a:pt x="110" y="420"/>
                      <a:pt x="110" y="420"/>
                    </a:cubicBezTo>
                    <a:cubicBezTo>
                      <a:pt x="110" y="420"/>
                      <a:pt x="44" y="398"/>
                      <a:pt x="22" y="344"/>
                    </a:cubicBezTo>
                    <a:cubicBezTo>
                      <a:pt x="0" y="289"/>
                      <a:pt x="24" y="168"/>
                      <a:pt x="37" y="121"/>
                    </a:cubicBezTo>
                    <a:cubicBezTo>
                      <a:pt x="50" y="75"/>
                      <a:pt x="93" y="36"/>
                      <a:pt x="128" y="18"/>
                    </a:cubicBezTo>
                    <a:cubicBezTo>
                      <a:pt x="164" y="0"/>
                      <a:pt x="210" y="4"/>
                      <a:pt x="216" y="6"/>
                    </a:cubicBezTo>
                    <a:cubicBezTo>
                      <a:pt x="222" y="9"/>
                      <a:pt x="240" y="23"/>
                      <a:pt x="240" y="23"/>
                    </a:cubicBezTo>
                    <a:cubicBezTo>
                      <a:pt x="240" y="23"/>
                      <a:pt x="266" y="21"/>
                      <a:pt x="283" y="40"/>
                    </a:cubicBezTo>
                    <a:cubicBezTo>
                      <a:pt x="301" y="58"/>
                      <a:pt x="327" y="106"/>
                      <a:pt x="333" y="170"/>
                    </a:cubicBezTo>
                    <a:cubicBezTo>
                      <a:pt x="339" y="234"/>
                      <a:pt x="343" y="330"/>
                      <a:pt x="336" y="350"/>
                    </a:cubicBezTo>
                    <a:cubicBezTo>
                      <a:pt x="322" y="387"/>
                      <a:pt x="279" y="408"/>
                      <a:pt x="279" y="408"/>
                    </a:cubicBezTo>
                    <a:cubicBezTo>
                      <a:pt x="279" y="408"/>
                      <a:pt x="291" y="370"/>
                      <a:pt x="294" y="330"/>
                    </a:cubicBezTo>
                    <a:cubicBezTo>
                      <a:pt x="297" y="289"/>
                      <a:pt x="297" y="247"/>
                      <a:pt x="291" y="216"/>
                    </a:cubicBezTo>
                    <a:cubicBezTo>
                      <a:pt x="285" y="186"/>
                      <a:pt x="256" y="129"/>
                      <a:pt x="254" y="126"/>
                    </a:cubicBezTo>
                    <a:cubicBezTo>
                      <a:pt x="251" y="122"/>
                      <a:pt x="244" y="122"/>
                      <a:pt x="244" y="122"/>
                    </a:cubicBezTo>
                    <a:close/>
                  </a:path>
                </a:pathLst>
              </a:custGeom>
              <a:solidFill>
                <a:srgbClr val="2720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7">
                <a:extLst>
                  <a:ext uri="{FF2B5EF4-FFF2-40B4-BE49-F238E27FC236}">
                    <a16:creationId xmlns:a16="http://schemas.microsoft.com/office/drawing/2014/main" id="{6CB0F72D-242A-4204-8090-D9D9C0903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737" y="384175"/>
                <a:ext cx="808038" cy="525463"/>
              </a:xfrm>
              <a:custGeom>
                <a:avLst/>
                <a:gdLst>
                  <a:gd name="T0" fmla="*/ 214 w 215"/>
                  <a:gd name="T1" fmla="*/ 0 h 140"/>
                  <a:gd name="T2" fmla="*/ 128 w 215"/>
                  <a:gd name="T3" fmla="*/ 77 h 140"/>
                  <a:gd name="T4" fmla="*/ 20 w 215"/>
                  <a:gd name="T5" fmla="*/ 108 h 140"/>
                  <a:gd name="T6" fmla="*/ 0 w 215"/>
                  <a:gd name="T7" fmla="*/ 140 h 140"/>
                  <a:gd name="T8" fmla="*/ 22 w 215"/>
                  <a:gd name="T9" fmla="*/ 124 h 140"/>
                  <a:gd name="T10" fmla="*/ 53 w 215"/>
                  <a:gd name="T11" fmla="*/ 127 h 140"/>
                  <a:gd name="T12" fmla="*/ 53 w 215"/>
                  <a:gd name="T13" fmla="*/ 127 h 140"/>
                  <a:gd name="T14" fmla="*/ 53 w 215"/>
                  <a:gd name="T15" fmla="*/ 127 h 140"/>
                  <a:gd name="T16" fmla="*/ 99 w 215"/>
                  <a:gd name="T17" fmla="*/ 122 h 140"/>
                  <a:gd name="T18" fmla="*/ 181 w 215"/>
                  <a:gd name="T19" fmla="*/ 76 h 140"/>
                  <a:gd name="T20" fmla="*/ 211 w 215"/>
                  <a:gd name="T21" fmla="*/ 46 h 140"/>
                  <a:gd name="T22" fmla="*/ 211 w 215"/>
                  <a:gd name="T23" fmla="*/ 46 h 140"/>
                  <a:gd name="T24" fmla="*/ 211 w 215"/>
                  <a:gd name="T25" fmla="*/ 46 h 140"/>
                  <a:gd name="T26" fmla="*/ 214 w 215"/>
                  <a:gd name="T2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5" h="140">
                    <a:moveTo>
                      <a:pt x="214" y="0"/>
                    </a:moveTo>
                    <a:cubicBezTo>
                      <a:pt x="196" y="38"/>
                      <a:pt x="173" y="55"/>
                      <a:pt x="128" y="77"/>
                    </a:cubicBezTo>
                    <a:cubicBezTo>
                      <a:pt x="96" y="93"/>
                      <a:pt x="37" y="98"/>
                      <a:pt x="20" y="108"/>
                    </a:cubicBezTo>
                    <a:cubicBezTo>
                      <a:pt x="3" y="118"/>
                      <a:pt x="0" y="140"/>
                      <a:pt x="0" y="140"/>
                    </a:cubicBezTo>
                    <a:cubicBezTo>
                      <a:pt x="0" y="140"/>
                      <a:pt x="14" y="128"/>
                      <a:pt x="22" y="124"/>
                    </a:cubicBezTo>
                    <a:cubicBezTo>
                      <a:pt x="30" y="119"/>
                      <a:pt x="53" y="127"/>
                      <a:pt x="53" y="127"/>
                    </a:cubicBezTo>
                    <a:cubicBezTo>
                      <a:pt x="53" y="127"/>
                      <a:pt x="53" y="127"/>
                      <a:pt x="53" y="127"/>
                    </a:cubicBezTo>
                    <a:cubicBezTo>
                      <a:pt x="53" y="127"/>
                      <a:pt x="53" y="127"/>
                      <a:pt x="53" y="127"/>
                    </a:cubicBezTo>
                    <a:cubicBezTo>
                      <a:pt x="53" y="127"/>
                      <a:pt x="72" y="128"/>
                      <a:pt x="99" y="122"/>
                    </a:cubicBezTo>
                    <a:cubicBezTo>
                      <a:pt x="127" y="116"/>
                      <a:pt x="151" y="98"/>
                      <a:pt x="181" y="76"/>
                    </a:cubicBezTo>
                    <a:cubicBezTo>
                      <a:pt x="202" y="60"/>
                      <a:pt x="211" y="46"/>
                      <a:pt x="211" y="46"/>
                    </a:cubicBezTo>
                    <a:cubicBezTo>
                      <a:pt x="211" y="46"/>
                      <a:pt x="211" y="46"/>
                      <a:pt x="211" y="46"/>
                    </a:cubicBezTo>
                    <a:cubicBezTo>
                      <a:pt x="211" y="46"/>
                      <a:pt x="211" y="46"/>
                      <a:pt x="211" y="46"/>
                    </a:cubicBezTo>
                    <a:cubicBezTo>
                      <a:pt x="211" y="46"/>
                      <a:pt x="215" y="24"/>
                      <a:pt x="214" y="0"/>
                    </a:cubicBezTo>
                    <a:close/>
                  </a:path>
                </a:pathLst>
              </a:custGeom>
              <a:solidFill>
                <a:srgbClr val="3A30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8">
                <a:extLst>
                  <a:ext uri="{FF2B5EF4-FFF2-40B4-BE49-F238E27FC236}">
                    <a16:creationId xmlns:a16="http://schemas.microsoft.com/office/drawing/2014/main" id="{AFACD8C1-91D5-4086-9488-F8478E54A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912" y="104775"/>
                <a:ext cx="654050" cy="1357313"/>
              </a:xfrm>
              <a:custGeom>
                <a:avLst/>
                <a:gdLst>
                  <a:gd name="T0" fmla="*/ 164 w 174"/>
                  <a:gd name="T1" fmla="*/ 168 h 361"/>
                  <a:gd name="T2" fmla="*/ 114 w 174"/>
                  <a:gd name="T3" fmla="*/ 38 h 361"/>
                  <a:gd name="T4" fmla="*/ 71 w 174"/>
                  <a:gd name="T5" fmla="*/ 21 h 361"/>
                  <a:gd name="T6" fmla="*/ 47 w 174"/>
                  <a:gd name="T7" fmla="*/ 4 h 361"/>
                  <a:gd name="T8" fmla="*/ 0 w 174"/>
                  <a:gd name="T9" fmla="*/ 4 h 361"/>
                  <a:gd name="T10" fmla="*/ 23 w 174"/>
                  <a:gd name="T11" fmla="*/ 7 h 361"/>
                  <a:gd name="T12" fmla="*/ 76 w 174"/>
                  <a:gd name="T13" fmla="*/ 47 h 361"/>
                  <a:gd name="T14" fmla="*/ 114 w 174"/>
                  <a:gd name="T15" fmla="*/ 70 h 361"/>
                  <a:gd name="T16" fmla="*/ 160 w 174"/>
                  <a:gd name="T17" fmla="*/ 361 h 361"/>
                  <a:gd name="T18" fmla="*/ 167 w 174"/>
                  <a:gd name="T19" fmla="*/ 348 h 361"/>
                  <a:gd name="T20" fmla="*/ 164 w 174"/>
                  <a:gd name="T21" fmla="*/ 168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4" h="361">
                    <a:moveTo>
                      <a:pt x="164" y="168"/>
                    </a:moveTo>
                    <a:cubicBezTo>
                      <a:pt x="158" y="104"/>
                      <a:pt x="132" y="56"/>
                      <a:pt x="114" y="38"/>
                    </a:cubicBezTo>
                    <a:cubicBezTo>
                      <a:pt x="97" y="19"/>
                      <a:pt x="71" y="21"/>
                      <a:pt x="71" y="21"/>
                    </a:cubicBezTo>
                    <a:cubicBezTo>
                      <a:pt x="71" y="21"/>
                      <a:pt x="53" y="7"/>
                      <a:pt x="47" y="4"/>
                    </a:cubicBezTo>
                    <a:cubicBezTo>
                      <a:pt x="43" y="3"/>
                      <a:pt x="23" y="0"/>
                      <a:pt x="0" y="4"/>
                    </a:cubicBezTo>
                    <a:cubicBezTo>
                      <a:pt x="8" y="4"/>
                      <a:pt x="17" y="5"/>
                      <a:pt x="23" y="7"/>
                    </a:cubicBezTo>
                    <a:cubicBezTo>
                      <a:pt x="47" y="16"/>
                      <a:pt x="66" y="34"/>
                      <a:pt x="76" y="47"/>
                    </a:cubicBezTo>
                    <a:cubicBezTo>
                      <a:pt x="76" y="44"/>
                      <a:pt x="97" y="42"/>
                      <a:pt x="114" y="70"/>
                    </a:cubicBezTo>
                    <a:cubicBezTo>
                      <a:pt x="149" y="126"/>
                      <a:pt x="171" y="282"/>
                      <a:pt x="160" y="361"/>
                    </a:cubicBezTo>
                    <a:cubicBezTo>
                      <a:pt x="163" y="357"/>
                      <a:pt x="165" y="352"/>
                      <a:pt x="167" y="348"/>
                    </a:cubicBezTo>
                    <a:cubicBezTo>
                      <a:pt x="174" y="328"/>
                      <a:pt x="170" y="232"/>
                      <a:pt x="164" y="168"/>
                    </a:cubicBezTo>
                    <a:close/>
                  </a:path>
                </a:pathLst>
              </a:custGeom>
              <a:solidFill>
                <a:srgbClr val="1914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9">
                <a:extLst>
                  <a:ext uri="{FF2B5EF4-FFF2-40B4-BE49-F238E27FC236}">
                    <a16:creationId xmlns:a16="http://schemas.microsoft.com/office/drawing/2014/main" id="{E241C199-9B11-4FB0-B2CF-AED6252DB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362" y="841375"/>
                <a:ext cx="368300" cy="835025"/>
              </a:xfrm>
              <a:custGeom>
                <a:avLst/>
                <a:gdLst>
                  <a:gd name="T0" fmla="*/ 74 w 98"/>
                  <a:gd name="T1" fmla="*/ 5 h 222"/>
                  <a:gd name="T2" fmla="*/ 74 w 98"/>
                  <a:gd name="T3" fmla="*/ 5 h 222"/>
                  <a:gd name="T4" fmla="*/ 74 w 98"/>
                  <a:gd name="T5" fmla="*/ 5 h 222"/>
                  <a:gd name="T6" fmla="*/ 74 w 98"/>
                  <a:gd name="T7" fmla="*/ 5 h 222"/>
                  <a:gd name="T8" fmla="*/ 48 w 98"/>
                  <a:gd name="T9" fmla="*/ 0 h 222"/>
                  <a:gd name="T10" fmla="*/ 43 w 98"/>
                  <a:gd name="T11" fmla="*/ 118 h 222"/>
                  <a:gd name="T12" fmla="*/ 54 w 98"/>
                  <a:gd name="T13" fmla="*/ 185 h 222"/>
                  <a:gd name="T14" fmla="*/ 7 w 98"/>
                  <a:gd name="T15" fmla="*/ 116 h 222"/>
                  <a:gd name="T16" fmla="*/ 1 w 98"/>
                  <a:gd name="T17" fmla="*/ 78 h 222"/>
                  <a:gd name="T18" fmla="*/ 10 w 98"/>
                  <a:gd name="T19" fmla="*/ 146 h 222"/>
                  <a:gd name="T20" fmla="*/ 98 w 98"/>
                  <a:gd name="T21" fmla="*/ 222 h 222"/>
                  <a:gd name="T22" fmla="*/ 74 w 98"/>
                  <a:gd name="T23" fmla="*/ 138 h 222"/>
                  <a:gd name="T24" fmla="*/ 74 w 98"/>
                  <a:gd name="T25" fmla="*/ 5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8" h="222">
                    <a:moveTo>
                      <a:pt x="74" y="5"/>
                    </a:moveTo>
                    <a:cubicBezTo>
                      <a:pt x="74" y="5"/>
                      <a:pt x="74" y="5"/>
                      <a:pt x="74" y="5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4" y="5"/>
                      <a:pt x="58" y="0"/>
                      <a:pt x="48" y="0"/>
                    </a:cubicBezTo>
                    <a:cubicBezTo>
                      <a:pt x="46" y="21"/>
                      <a:pt x="41" y="88"/>
                      <a:pt x="43" y="118"/>
                    </a:cubicBezTo>
                    <a:cubicBezTo>
                      <a:pt x="46" y="155"/>
                      <a:pt x="54" y="185"/>
                      <a:pt x="54" y="185"/>
                    </a:cubicBezTo>
                    <a:cubicBezTo>
                      <a:pt x="54" y="185"/>
                      <a:pt x="13" y="150"/>
                      <a:pt x="7" y="116"/>
                    </a:cubicBezTo>
                    <a:cubicBezTo>
                      <a:pt x="4" y="102"/>
                      <a:pt x="2" y="89"/>
                      <a:pt x="1" y="78"/>
                    </a:cubicBezTo>
                    <a:cubicBezTo>
                      <a:pt x="0" y="104"/>
                      <a:pt x="3" y="128"/>
                      <a:pt x="10" y="146"/>
                    </a:cubicBezTo>
                    <a:cubicBezTo>
                      <a:pt x="32" y="200"/>
                      <a:pt x="98" y="222"/>
                      <a:pt x="98" y="222"/>
                    </a:cubicBezTo>
                    <a:cubicBezTo>
                      <a:pt x="98" y="222"/>
                      <a:pt x="78" y="177"/>
                      <a:pt x="74" y="138"/>
                    </a:cubicBezTo>
                    <a:cubicBezTo>
                      <a:pt x="71" y="98"/>
                      <a:pt x="74" y="5"/>
                      <a:pt x="74" y="5"/>
                    </a:cubicBezTo>
                    <a:close/>
                  </a:path>
                </a:pathLst>
              </a:custGeom>
              <a:solidFill>
                <a:srgbClr val="1914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6947E4E-61FA-473E-9E1C-5BDD7B250A48}"/>
                </a:ext>
              </a:extLst>
            </p:cNvPr>
            <p:cNvGrpSpPr/>
            <p:nvPr/>
          </p:nvGrpSpPr>
          <p:grpSpPr>
            <a:xfrm>
              <a:off x="4473674" y="106362"/>
              <a:ext cx="2206625" cy="2801938"/>
              <a:chOff x="6340475" y="-3175"/>
              <a:chExt cx="2206625" cy="2801938"/>
            </a:xfrm>
          </p:grpSpPr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BA4F503C-09C8-48B6-96B4-0B181045F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2625" y="1300163"/>
                <a:ext cx="819150" cy="1082675"/>
              </a:xfrm>
              <a:custGeom>
                <a:avLst/>
                <a:gdLst>
                  <a:gd name="T0" fmla="*/ 210 w 218"/>
                  <a:gd name="T1" fmla="*/ 115 h 288"/>
                  <a:gd name="T2" fmla="*/ 173 w 218"/>
                  <a:gd name="T3" fmla="*/ 68 h 288"/>
                  <a:gd name="T4" fmla="*/ 170 w 218"/>
                  <a:gd name="T5" fmla="*/ 11 h 288"/>
                  <a:gd name="T6" fmla="*/ 109 w 218"/>
                  <a:gd name="T7" fmla="*/ 0 h 288"/>
                  <a:gd name="T8" fmla="*/ 48 w 218"/>
                  <a:gd name="T9" fmla="*/ 11 h 288"/>
                  <a:gd name="T10" fmla="*/ 45 w 218"/>
                  <a:gd name="T11" fmla="*/ 68 h 288"/>
                  <a:gd name="T12" fmla="*/ 8 w 218"/>
                  <a:gd name="T13" fmla="*/ 115 h 288"/>
                  <a:gd name="T14" fmla="*/ 21 w 218"/>
                  <a:gd name="T15" fmla="*/ 219 h 288"/>
                  <a:gd name="T16" fmla="*/ 109 w 218"/>
                  <a:gd name="T17" fmla="*/ 288 h 288"/>
                  <a:gd name="T18" fmla="*/ 109 w 218"/>
                  <a:gd name="T19" fmla="*/ 288 h 288"/>
                  <a:gd name="T20" fmla="*/ 109 w 218"/>
                  <a:gd name="T21" fmla="*/ 288 h 288"/>
                  <a:gd name="T22" fmla="*/ 109 w 218"/>
                  <a:gd name="T23" fmla="*/ 288 h 288"/>
                  <a:gd name="T24" fmla="*/ 109 w 218"/>
                  <a:gd name="T25" fmla="*/ 288 h 288"/>
                  <a:gd name="T26" fmla="*/ 197 w 218"/>
                  <a:gd name="T27" fmla="*/ 219 h 288"/>
                  <a:gd name="T28" fmla="*/ 210 w 218"/>
                  <a:gd name="T29" fmla="*/ 115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8" h="288">
                    <a:moveTo>
                      <a:pt x="210" y="115"/>
                    </a:moveTo>
                    <a:cubicBezTo>
                      <a:pt x="210" y="115"/>
                      <a:pt x="181" y="94"/>
                      <a:pt x="173" y="68"/>
                    </a:cubicBezTo>
                    <a:cubicBezTo>
                      <a:pt x="169" y="51"/>
                      <a:pt x="170" y="11"/>
                      <a:pt x="170" y="11"/>
                    </a:cubicBezTo>
                    <a:cubicBezTo>
                      <a:pt x="170" y="8"/>
                      <a:pt x="137" y="0"/>
                      <a:pt x="109" y="0"/>
                    </a:cubicBezTo>
                    <a:cubicBezTo>
                      <a:pt x="81" y="0"/>
                      <a:pt x="48" y="8"/>
                      <a:pt x="48" y="11"/>
                    </a:cubicBezTo>
                    <a:cubicBezTo>
                      <a:pt x="48" y="11"/>
                      <a:pt x="50" y="51"/>
                      <a:pt x="45" y="68"/>
                    </a:cubicBezTo>
                    <a:cubicBezTo>
                      <a:pt x="37" y="94"/>
                      <a:pt x="8" y="115"/>
                      <a:pt x="8" y="115"/>
                    </a:cubicBezTo>
                    <a:cubicBezTo>
                      <a:pt x="8" y="115"/>
                      <a:pt x="0" y="181"/>
                      <a:pt x="21" y="219"/>
                    </a:cubicBezTo>
                    <a:cubicBezTo>
                      <a:pt x="41" y="257"/>
                      <a:pt x="77" y="288"/>
                      <a:pt x="109" y="288"/>
                    </a:cubicBezTo>
                    <a:cubicBezTo>
                      <a:pt x="109" y="288"/>
                      <a:pt x="109" y="288"/>
                      <a:pt x="109" y="288"/>
                    </a:cubicBezTo>
                    <a:cubicBezTo>
                      <a:pt x="109" y="288"/>
                      <a:pt x="109" y="288"/>
                      <a:pt x="109" y="288"/>
                    </a:cubicBezTo>
                    <a:cubicBezTo>
                      <a:pt x="109" y="288"/>
                      <a:pt x="109" y="288"/>
                      <a:pt x="109" y="288"/>
                    </a:cubicBezTo>
                    <a:cubicBezTo>
                      <a:pt x="109" y="288"/>
                      <a:pt x="109" y="288"/>
                      <a:pt x="109" y="288"/>
                    </a:cubicBezTo>
                    <a:cubicBezTo>
                      <a:pt x="142" y="288"/>
                      <a:pt x="177" y="257"/>
                      <a:pt x="197" y="219"/>
                    </a:cubicBezTo>
                    <a:cubicBezTo>
                      <a:pt x="218" y="181"/>
                      <a:pt x="210" y="115"/>
                      <a:pt x="210" y="115"/>
                    </a:cubicBezTo>
                    <a:close/>
                  </a:path>
                </a:pathLst>
              </a:custGeom>
              <a:solidFill>
                <a:srgbClr val="FFF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1">
                <a:extLst>
                  <a:ext uri="{FF2B5EF4-FFF2-40B4-BE49-F238E27FC236}">
                    <a16:creationId xmlns:a16="http://schemas.microsoft.com/office/drawing/2014/main" id="{BEF17C30-629E-4A9D-B2E8-9B3564B57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2013" y="1300163"/>
                <a:ext cx="639763" cy="1082675"/>
              </a:xfrm>
              <a:custGeom>
                <a:avLst/>
                <a:gdLst>
                  <a:gd name="T0" fmla="*/ 162 w 170"/>
                  <a:gd name="T1" fmla="*/ 115 h 288"/>
                  <a:gd name="T2" fmla="*/ 125 w 170"/>
                  <a:gd name="T3" fmla="*/ 68 h 288"/>
                  <a:gd name="T4" fmla="*/ 122 w 170"/>
                  <a:gd name="T5" fmla="*/ 11 h 288"/>
                  <a:gd name="T6" fmla="*/ 61 w 170"/>
                  <a:gd name="T7" fmla="*/ 0 h 288"/>
                  <a:gd name="T8" fmla="*/ 58 w 170"/>
                  <a:gd name="T9" fmla="*/ 0 h 288"/>
                  <a:gd name="T10" fmla="*/ 0 w 170"/>
                  <a:gd name="T11" fmla="*/ 11 h 288"/>
                  <a:gd name="T12" fmla="*/ 0 w 170"/>
                  <a:gd name="T13" fmla="*/ 36 h 288"/>
                  <a:gd name="T14" fmla="*/ 61 w 170"/>
                  <a:gd name="T15" fmla="*/ 75 h 288"/>
                  <a:gd name="T16" fmla="*/ 61 w 170"/>
                  <a:gd name="T17" fmla="*/ 288 h 288"/>
                  <a:gd name="T18" fmla="*/ 61 w 170"/>
                  <a:gd name="T19" fmla="*/ 288 h 288"/>
                  <a:gd name="T20" fmla="*/ 61 w 170"/>
                  <a:gd name="T21" fmla="*/ 288 h 288"/>
                  <a:gd name="T22" fmla="*/ 61 w 170"/>
                  <a:gd name="T23" fmla="*/ 288 h 288"/>
                  <a:gd name="T24" fmla="*/ 149 w 170"/>
                  <a:gd name="T25" fmla="*/ 219 h 288"/>
                  <a:gd name="T26" fmla="*/ 162 w 170"/>
                  <a:gd name="T27" fmla="*/ 115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0" h="288">
                    <a:moveTo>
                      <a:pt x="162" y="115"/>
                    </a:moveTo>
                    <a:cubicBezTo>
                      <a:pt x="162" y="115"/>
                      <a:pt x="133" y="94"/>
                      <a:pt x="125" y="68"/>
                    </a:cubicBezTo>
                    <a:cubicBezTo>
                      <a:pt x="121" y="51"/>
                      <a:pt x="122" y="11"/>
                      <a:pt x="122" y="11"/>
                    </a:cubicBezTo>
                    <a:cubicBezTo>
                      <a:pt x="122" y="8"/>
                      <a:pt x="89" y="0"/>
                      <a:pt x="61" y="0"/>
                    </a:cubicBezTo>
                    <a:cubicBezTo>
                      <a:pt x="60" y="0"/>
                      <a:pt x="59" y="0"/>
                      <a:pt x="58" y="0"/>
                    </a:cubicBezTo>
                    <a:cubicBezTo>
                      <a:pt x="30" y="1"/>
                      <a:pt x="0" y="8"/>
                      <a:pt x="0" y="11"/>
                    </a:cubicBezTo>
                    <a:cubicBezTo>
                      <a:pt x="0" y="11"/>
                      <a:pt x="1" y="23"/>
                      <a:pt x="0" y="36"/>
                    </a:cubicBezTo>
                    <a:cubicBezTo>
                      <a:pt x="19" y="58"/>
                      <a:pt x="45" y="72"/>
                      <a:pt x="61" y="75"/>
                    </a:cubicBezTo>
                    <a:cubicBezTo>
                      <a:pt x="61" y="288"/>
                      <a:pt x="61" y="288"/>
                      <a:pt x="61" y="288"/>
                    </a:cubicBezTo>
                    <a:cubicBezTo>
                      <a:pt x="61" y="288"/>
                      <a:pt x="61" y="288"/>
                      <a:pt x="61" y="288"/>
                    </a:cubicBezTo>
                    <a:cubicBezTo>
                      <a:pt x="61" y="288"/>
                      <a:pt x="61" y="288"/>
                      <a:pt x="61" y="288"/>
                    </a:cubicBezTo>
                    <a:cubicBezTo>
                      <a:pt x="61" y="288"/>
                      <a:pt x="61" y="288"/>
                      <a:pt x="61" y="288"/>
                    </a:cubicBezTo>
                    <a:cubicBezTo>
                      <a:pt x="94" y="288"/>
                      <a:pt x="129" y="257"/>
                      <a:pt x="149" y="219"/>
                    </a:cubicBezTo>
                    <a:cubicBezTo>
                      <a:pt x="170" y="181"/>
                      <a:pt x="162" y="115"/>
                      <a:pt x="162" y="115"/>
                    </a:cubicBezTo>
                    <a:close/>
                  </a:path>
                </a:pathLst>
              </a:custGeom>
              <a:solidFill>
                <a:srgbClr val="E9DC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2">
                <a:extLst>
                  <a:ext uri="{FF2B5EF4-FFF2-40B4-BE49-F238E27FC236}">
                    <a16:creationId xmlns:a16="http://schemas.microsoft.com/office/drawing/2014/main" id="{EE47EF14-8953-4218-A177-AAA8AFDCE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9588" y="74613"/>
                <a:ext cx="1165225" cy="1398588"/>
              </a:xfrm>
              <a:custGeom>
                <a:avLst/>
                <a:gdLst>
                  <a:gd name="T0" fmla="*/ 294 w 310"/>
                  <a:gd name="T1" fmla="*/ 171 h 372"/>
                  <a:gd name="T2" fmla="*/ 292 w 310"/>
                  <a:gd name="T3" fmla="*/ 172 h 372"/>
                  <a:gd name="T4" fmla="*/ 294 w 310"/>
                  <a:gd name="T5" fmla="*/ 143 h 372"/>
                  <a:gd name="T6" fmla="*/ 155 w 310"/>
                  <a:gd name="T7" fmla="*/ 0 h 372"/>
                  <a:gd name="T8" fmla="*/ 16 w 310"/>
                  <a:gd name="T9" fmla="*/ 143 h 372"/>
                  <a:gd name="T10" fmla="*/ 18 w 310"/>
                  <a:gd name="T11" fmla="*/ 172 h 372"/>
                  <a:gd name="T12" fmla="*/ 16 w 310"/>
                  <a:gd name="T13" fmla="*/ 171 h 372"/>
                  <a:gd name="T14" fmla="*/ 10 w 310"/>
                  <a:gd name="T15" fmla="*/ 238 h 372"/>
                  <a:gd name="T16" fmla="*/ 31 w 310"/>
                  <a:gd name="T17" fmla="*/ 258 h 372"/>
                  <a:gd name="T18" fmla="*/ 37 w 310"/>
                  <a:gd name="T19" fmla="*/ 258 h 372"/>
                  <a:gd name="T20" fmla="*/ 46 w 310"/>
                  <a:gd name="T21" fmla="*/ 286 h 372"/>
                  <a:gd name="T22" fmla="*/ 155 w 310"/>
                  <a:gd name="T23" fmla="*/ 372 h 372"/>
                  <a:gd name="T24" fmla="*/ 264 w 310"/>
                  <a:gd name="T25" fmla="*/ 286 h 372"/>
                  <a:gd name="T26" fmla="*/ 273 w 310"/>
                  <a:gd name="T27" fmla="*/ 258 h 372"/>
                  <a:gd name="T28" fmla="*/ 279 w 310"/>
                  <a:gd name="T29" fmla="*/ 258 h 372"/>
                  <a:gd name="T30" fmla="*/ 300 w 310"/>
                  <a:gd name="T31" fmla="*/ 238 h 372"/>
                  <a:gd name="T32" fmla="*/ 294 w 310"/>
                  <a:gd name="T33" fmla="*/ 171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0" h="372">
                    <a:moveTo>
                      <a:pt x="294" y="171"/>
                    </a:moveTo>
                    <a:cubicBezTo>
                      <a:pt x="294" y="171"/>
                      <a:pt x="293" y="171"/>
                      <a:pt x="292" y="172"/>
                    </a:cubicBezTo>
                    <a:cubicBezTo>
                      <a:pt x="294" y="161"/>
                      <a:pt x="294" y="152"/>
                      <a:pt x="294" y="143"/>
                    </a:cubicBezTo>
                    <a:cubicBezTo>
                      <a:pt x="294" y="64"/>
                      <a:pt x="232" y="0"/>
                      <a:pt x="155" y="0"/>
                    </a:cubicBezTo>
                    <a:cubicBezTo>
                      <a:pt x="78" y="0"/>
                      <a:pt x="16" y="64"/>
                      <a:pt x="16" y="143"/>
                    </a:cubicBezTo>
                    <a:cubicBezTo>
                      <a:pt x="16" y="152"/>
                      <a:pt x="17" y="161"/>
                      <a:pt x="18" y="172"/>
                    </a:cubicBezTo>
                    <a:cubicBezTo>
                      <a:pt x="17" y="171"/>
                      <a:pt x="16" y="171"/>
                      <a:pt x="16" y="171"/>
                    </a:cubicBezTo>
                    <a:cubicBezTo>
                      <a:pt x="0" y="168"/>
                      <a:pt x="4" y="224"/>
                      <a:pt x="10" y="238"/>
                    </a:cubicBezTo>
                    <a:cubicBezTo>
                      <a:pt x="16" y="252"/>
                      <a:pt x="24" y="257"/>
                      <a:pt x="31" y="258"/>
                    </a:cubicBezTo>
                    <a:cubicBezTo>
                      <a:pt x="32" y="258"/>
                      <a:pt x="34" y="258"/>
                      <a:pt x="37" y="258"/>
                    </a:cubicBezTo>
                    <a:cubicBezTo>
                      <a:pt x="40" y="267"/>
                      <a:pt x="43" y="277"/>
                      <a:pt x="46" y="286"/>
                    </a:cubicBezTo>
                    <a:cubicBezTo>
                      <a:pt x="63" y="338"/>
                      <a:pt x="125" y="372"/>
                      <a:pt x="155" y="372"/>
                    </a:cubicBezTo>
                    <a:cubicBezTo>
                      <a:pt x="185" y="372"/>
                      <a:pt x="247" y="338"/>
                      <a:pt x="264" y="286"/>
                    </a:cubicBezTo>
                    <a:cubicBezTo>
                      <a:pt x="267" y="277"/>
                      <a:pt x="270" y="267"/>
                      <a:pt x="273" y="258"/>
                    </a:cubicBezTo>
                    <a:cubicBezTo>
                      <a:pt x="276" y="258"/>
                      <a:pt x="278" y="258"/>
                      <a:pt x="279" y="258"/>
                    </a:cubicBezTo>
                    <a:cubicBezTo>
                      <a:pt x="286" y="257"/>
                      <a:pt x="294" y="252"/>
                      <a:pt x="300" y="238"/>
                    </a:cubicBezTo>
                    <a:cubicBezTo>
                      <a:pt x="306" y="224"/>
                      <a:pt x="310" y="168"/>
                      <a:pt x="294" y="171"/>
                    </a:cubicBezTo>
                    <a:close/>
                  </a:path>
                </a:pathLst>
              </a:custGeom>
              <a:solidFill>
                <a:srgbClr val="FFF1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3">
                <a:extLst>
                  <a:ext uri="{FF2B5EF4-FFF2-40B4-BE49-F238E27FC236}">
                    <a16:creationId xmlns:a16="http://schemas.microsoft.com/office/drawing/2014/main" id="{2A9A7F2C-AD2C-476A-AC69-D7619A9D97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6950" y="187325"/>
                <a:ext cx="677863" cy="1285875"/>
              </a:xfrm>
              <a:custGeom>
                <a:avLst/>
                <a:gdLst>
                  <a:gd name="T0" fmla="*/ 164 w 180"/>
                  <a:gd name="T1" fmla="*/ 141 h 342"/>
                  <a:gd name="T2" fmla="*/ 162 w 180"/>
                  <a:gd name="T3" fmla="*/ 142 h 342"/>
                  <a:gd name="T4" fmla="*/ 164 w 180"/>
                  <a:gd name="T5" fmla="*/ 113 h 342"/>
                  <a:gd name="T6" fmla="*/ 116 w 180"/>
                  <a:gd name="T7" fmla="*/ 4 h 342"/>
                  <a:gd name="T8" fmla="*/ 48 w 180"/>
                  <a:gd name="T9" fmla="*/ 29 h 342"/>
                  <a:gd name="T10" fmla="*/ 20 w 180"/>
                  <a:gd name="T11" fmla="*/ 125 h 342"/>
                  <a:gd name="T12" fmla="*/ 26 w 180"/>
                  <a:gd name="T13" fmla="*/ 172 h 342"/>
                  <a:gd name="T14" fmla="*/ 12 w 180"/>
                  <a:gd name="T15" fmla="*/ 212 h 342"/>
                  <a:gd name="T16" fmla="*/ 9 w 180"/>
                  <a:gd name="T17" fmla="*/ 243 h 342"/>
                  <a:gd name="T18" fmla="*/ 22 w 180"/>
                  <a:gd name="T19" fmla="*/ 263 h 342"/>
                  <a:gd name="T20" fmla="*/ 17 w 180"/>
                  <a:gd name="T21" fmla="*/ 276 h 342"/>
                  <a:gd name="T22" fmla="*/ 26 w 180"/>
                  <a:gd name="T23" fmla="*/ 282 h 342"/>
                  <a:gd name="T24" fmla="*/ 20 w 180"/>
                  <a:gd name="T25" fmla="*/ 290 h 342"/>
                  <a:gd name="T26" fmla="*/ 26 w 180"/>
                  <a:gd name="T27" fmla="*/ 318 h 342"/>
                  <a:gd name="T28" fmla="*/ 26 w 180"/>
                  <a:gd name="T29" fmla="*/ 342 h 342"/>
                  <a:gd name="T30" fmla="*/ 134 w 180"/>
                  <a:gd name="T31" fmla="*/ 256 h 342"/>
                  <a:gd name="T32" fmla="*/ 143 w 180"/>
                  <a:gd name="T33" fmla="*/ 228 h 342"/>
                  <a:gd name="T34" fmla="*/ 149 w 180"/>
                  <a:gd name="T35" fmla="*/ 228 h 342"/>
                  <a:gd name="T36" fmla="*/ 170 w 180"/>
                  <a:gd name="T37" fmla="*/ 208 h 342"/>
                  <a:gd name="T38" fmla="*/ 164 w 180"/>
                  <a:gd name="T39" fmla="*/ 14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0" h="342">
                    <a:moveTo>
                      <a:pt x="164" y="141"/>
                    </a:moveTo>
                    <a:cubicBezTo>
                      <a:pt x="164" y="141"/>
                      <a:pt x="163" y="141"/>
                      <a:pt x="162" y="142"/>
                    </a:cubicBezTo>
                    <a:cubicBezTo>
                      <a:pt x="164" y="131"/>
                      <a:pt x="164" y="122"/>
                      <a:pt x="164" y="113"/>
                    </a:cubicBezTo>
                    <a:cubicBezTo>
                      <a:pt x="164" y="70"/>
                      <a:pt x="145" y="31"/>
                      <a:pt x="116" y="4"/>
                    </a:cubicBezTo>
                    <a:cubicBezTo>
                      <a:pt x="99" y="0"/>
                      <a:pt x="71" y="0"/>
                      <a:pt x="48" y="29"/>
                    </a:cubicBezTo>
                    <a:cubicBezTo>
                      <a:pt x="20" y="64"/>
                      <a:pt x="22" y="105"/>
                      <a:pt x="20" y="125"/>
                    </a:cubicBezTo>
                    <a:cubicBezTo>
                      <a:pt x="18" y="146"/>
                      <a:pt x="23" y="167"/>
                      <a:pt x="26" y="172"/>
                    </a:cubicBezTo>
                    <a:cubicBezTo>
                      <a:pt x="28" y="177"/>
                      <a:pt x="19" y="197"/>
                      <a:pt x="12" y="212"/>
                    </a:cubicBezTo>
                    <a:cubicBezTo>
                      <a:pt x="4" y="227"/>
                      <a:pt x="0" y="238"/>
                      <a:pt x="9" y="243"/>
                    </a:cubicBezTo>
                    <a:cubicBezTo>
                      <a:pt x="18" y="247"/>
                      <a:pt x="22" y="257"/>
                      <a:pt x="22" y="263"/>
                    </a:cubicBezTo>
                    <a:cubicBezTo>
                      <a:pt x="22" y="269"/>
                      <a:pt x="17" y="276"/>
                      <a:pt x="17" y="276"/>
                    </a:cubicBezTo>
                    <a:cubicBezTo>
                      <a:pt x="26" y="282"/>
                      <a:pt x="26" y="282"/>
                      <a:pt x="26" y="282"/>
                    </a:cubicBezTo>
                    <a:cubicBezTo>
                      <a:pt x="20" y="290"/>
                      <a:pt x="20" y="290"/>
                      <a:pt x="20" y="290"/>
                    </a:cubicBezTo>
                    <a:cubicBezTo>
                      <a:pt x="20" y="290"/>
                      <a:pt x="26" y="294"/>
                      <a:pt x="26" y="318"/>
                    </a:cubicBezTo>
                    <a:cubicBezTo>
                      <a:pt x="26" y="326"/>
                      <a:pt x="26" y="334"/>
                      <a:pt x="26" y="342"/>
                    </a:cubicBezTo>
                    <a:cubicBezTo>
                      <a:pt x="56" y="341"/>
                      <a:pt x="118" y="308"/>
                      <a:pt x="134" y="256"/>
                    </a:cubicBezTo>
                    <a:cubicBezTo>
                      <a:pt x="137" y="247"/>
                      <a:pt x="140" y="237"/>
                      <a:pt x="143" y="228"/>
                    </a:cubicBezTo>
                    <a:cubicBezTo>
                      <a:pt x="146" y="228"/>
                      <a:pt x="148" y="228"/>
                      <a:pt x="149" y="228"/>
                    </a:cubicBezTo>
                    <a:cubicBezTo>
                      <a:pt x="156" y="227"/>
                      <a:pt x="164" y="222"/>
                      <a:pt x="170" y="208"/>
                    </a:cubicBezTo>
                    <a:cubicBezTo>
                      <a:pt x="176" y="194"/>
                      <a:pt x="180" y="138"/>
                      <a:pt x="164" y="141"/>
                    </a:cubicBezTo>
                    <a:close/>
                  </a:path>
                </a:pathLst>
              </a:custGeom>
              <a:solidFill>
                <a:srgbClr val="E9DC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4">
                <a:extLst>
                  <a:ext uri="{FF2B5EF4-FFF2-40B4-BE49-F238E27FC236}">
                    <a16:creationId xmlns:a16="http://schemas.microsoft.com/office/drawing/2014/main" id="{0BDB4CCB-7F7E-4B95-B589-FE0998EB4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0475" y="1608138"/>
                <a:ext cx="2206625" cy="1190625"/>
              </a:xfrm>
              <a:custGeom>
                <a:avLst/>
                <a:gdLst>
                  <a:gd name="T0" fmla="*/ 222 w 587"/>
                  <a:gd name="T1" fmla="*/ 0 h 317"/>
                  <a:gd name="T2" fmla="*/ 125 w 587"/>
                  <a:gd name="T3" fmla="*/ 41 h 317"/>
                  <a:gd name="T4" fmla="*/ 45 w 587"/>
                  <a:gd name="T5" fmla="*/ 80 h 317"/>
                  <a:gd name="T6" fmla="*/ 0 w 587"/>
                  <a:gd name="T7" fmla="*/ 317 h 317"/>
                  <a:gd name="T8" fmla="*/ 587 w 587"/>
                  <a:gd name="T9" fmla="*/ 317 h 317"/>
                  <a:gd name="T10" fmla="*/ 541 w 587"/>
                  <a:gd name="T11" fmla="*/ 80 h 317"/>
                  <a:gd name="T12" fmla="*/ 461 w 587"/>
                  <a:gd name="T13" fmla="*/ 41 h 317"/>
                  <a:gd name="T14" fmla="*/ 364 w 587"/>
                  <a:gd name="T15" fmla="*/ 0 h 317"/>
                  <a:gd name="T16" fmla="*/ 293 w 587"/>
                  <a:gd name="T17" fmla="*/ 54 h 317"/>
                  <a:gd name="T18" fmla="*/ 222 w 587"/>
                  <a:gd name="T1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7" h="317">
                    <a:moveTo>
                      <a:pt x="222" y="0"/>
                    </a:moveTo>
                    <a:cubicBezTo>
                      <a:pt x="222" y="0"/>
                      <a:pt x="144" y="34"/>
                      <a:pt x="125" y="41"/>
                    </a:cubicBezTo>
                    <a:cubicBezTo>
                      <a:pt x="106" y="49"/>
                      <a:pt x="48" y="74"/>
                      <a:pt x="45" y="80"/>
                    </a:cubicBezTo>
                    <a:cubicBezTo>
                      <a:pt x="33" y="109"/>
                      <a:pt x="0" y="317"/>
                      <a:pt x="0" y="317"/>
                    </a:cubicBezTo>
                    <a:cubicBezTo>
                      <a:pt x="587" y="317"/>
                      <a:pt x="587" y="317"/>
                      <a:pt x="587" y="317"/>
                    </a:cubicBezTo>
                    <a:cubicBezTo>
                      <a:pt x="587" y="317"/>
                      <a:pt x="554" y="109"/>
                      <a:pt x="541" y="80"/>
                    </a:cubicBezTo>
                    <a:cubicBezTo>
                      <a:pt x="538" y="74"/>
                      <a:pt x="480" y="49"/>
                      <a:pt x="461" y="41"/>
                    </a:cubicBezTo>
                    <a:cubicBezTo>
                      <a:pt x="442" y="34"/>
                      <a:pt x="364" y="0"/>
                      <a:pt x="364" y="0"/>
                    </a:cubicBezTo>
                    <a:cubicBezTo>
                      <a:pt x="364" y="0"/>
                      <a:pt x="350" y="54"/>
                      <a:pt x="293" y="54"/>
                    </a:cubicBezTo>
                    <a:cubicBezTo>
                      <a:pt x="236" y="54"/>
                      <a:pt x="222" y="0"/>
                      <a:pt x="222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5">
                <a:extLst>
                  <a:ext uri="{FF2B5EF4-FFF2-40B4-BE49-F238E27FC236}">
                    <a16:creationId xmlns:a16="http://schemas.microsoft.com/office/drawing/2014/main" id="{574A18C1-E626-41F9-8838-6A838A908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8550" y="1608138"/>
                <a:ext cx="1098550" cy="1190625"/>
              </a:xfrm>
              <a:custGeom>
                <a:avLst/>
                <a:gdLst>
                  <a:gd name="T0" fmla="*/ 166 w 292"/>
                  <a:gd name="T1" fmla="*/ 41 h 317"/>
                  <a:gd name="T2" fmla="*/ 69 w 292"/>
                  <a:gd name="T3" fmla="*/ 0 h 317"/>
                  <a:gd name="T4" fmla="*/ 0 w 292"/>
                  <a:gd name="T5" fmla="*/ 54 h 317"/>
                  <a:gd name="T6" fmla="*/ 0 w 292"/>
                  <a:gd name="T7" fmla="*/ 317 h 317"/>
                  <a:gd name="T8" fmla="*/ 292 w 292"/>
                  <a:gd name="T9" fmla="*/ 317 h 317"/>
                  <a:gd name="T10" fmla="*/ 246 w 292"/>
                  <a:gd name="T11" fmla="*/ 80 h 317"/>
                  <a:gd name="T12" fmla="*/ 166 w 292"/>
                  <a:gd name="T13" fmla="*/ 41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317">
                    <a:moveTo>
                      <a:pt x="166" y="41"/>
                    </a:moveTo>
                    <a:cubicBezTo>
                      <a:pt x="147" y="34"/>
                      <a:pt x="69" y="0"/>
                      <a:pt x="69" y="0"/>
                    </a:cubicBezTo>
                    <a:cubicBezTo>
                      <a:pt x="69" y="0"/>
                      <a:pt x="56" y="53"/>
                      <a:pt x="0" y="54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292" y="317"/>
                      <a:pt x="292" y="317"/>
                      <a:pt x="292" y="317"/>
                    </a:cubicBezTo>
                    <a:cubicBezTo>
                      <a:pt x="292" y="317"/>
                      <a:pt x="259" y="109"/>
                      <a:pt x="246" y="80"/>
                    </a:cubicBezTo>
                    <a:cubicBezTo>
                      <a:pt x="243" y="74"/>
                      <a:pt x="185" y="49"/>
                      <a:pt x="166" y="4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565E1DB7-8706-498C-9968-4BC67737E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3288" y="1720850"/>
                <a:ext cx="387350" cy="1077913"/>
              </a:xfrm>
              <a:custGeom>
                <a:avLst/>
                <a:gdLst>
                  <a:gd name="T0" fmla="*/ 103 w 103"/>
                  <a:gd name="T1" fmla="*/ 287 h 287"/>
                  <a:gd name="T2" fmla="*/ 65 w 103"/>
                  <a:gd name="T3" fmla="*/ 48 h 287"/>
                  <a:gd name="T4" fmla="*/ 77 w 103"/>
                  <a:gd name="T5" fmla="*/ 34 h 287"/>
                  <a:gd name="T6" fmla="*/ 73 w 103"/>
                  <a:gd name="T7" fmla="*/ 26 h 287"/>
                  <a:gd name="T8" fmla="*/ 50 w 103"/>
                  <a:gd name="T9" fmla="*/ 0 h 287"/>
                  <a:gd name="T10" fmla="*/ 50 w 103"/>
                  <a:gd name="T11" fmla="*/ 0 h 287"/>
                  <a:gd name="T12" fmla="*/ 27 w 103"/>
                  <a:gd name="T13" fmla="*/ 26 h 287"/>
                  <a:gd name="T14" fmla="*/ 23 w 103"/>
                  <a:gd name="T15" fmla="*/ 34 h 287"/>
                  <a:gd name="T16" fmla="*/ 35 w 103"/>
                  <a:gd name="T17" fmla="*/ 48 h 287"/>
                  <a:gd name="T18" fmla="*/ 0 w 103"/>
                  <a:gd name="T19" fmla="*/ 287 h 287"/>
                  <a:gd name="T20" fmla="*/ 103 w 103"/>
                  <a:gd name="T21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3" h="287">
                    <a:moveTo>
                      <a:pt x="103" y="287"/>
                    </a:moveTo>
                    <a:cubicBezTo>
                      <a:pt x="65" y="48"/>
                      <a:pt x="65" y="48"/>
                      <a:pt x="65" y="48"/>
                    </a:cubicBezTo>
                    <a:cubicBezTo>
                      <a:pt x="77" y="34"/>
                      <a:pt x="77" y="34"/>
                      <a:pt x="77" y="34"/>
                    </a:cubicBezTo>
                    <a:cubicBezTo>
                      <a:pt x="76" y="31"/>
                      <a:pt x="74" y="29"/>
                      <a:pt x="73" y="26"/>
                    </a:cubicBezTo>
                    <a:cubicBezTo>
                      <a:pt x="62" y="6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38" y="6"/>
                      <a:pt x="27" y="26"/>
                    </a:cubicBezTo>
                    <a:cubicBezTo>
                      <a:pt x="25" y="29"/>
                      <a:pt x="24" y="31"/>
                      <a:pt x="23" y="34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0" y="287"/>
                      <a:pt x="0" y="287"/>
                      <a:pt x="0" y="287"/>
                    </a:cubicBezTo>
                    <a:lnTo>
                      <a:pt x="103" y="287"/>
                    </a:lnTo>
                    <a:close/>
                  </a:path>
                </a:pathLst>
              </a:custGeom>
              <a:solidFill>
                <a:srgbClr val="EC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9">
                <a:extLst>
                  <a:ext uri="{FF2B5EF4-FFF2-40B4-BE49-F238E27FC236}">
                    <a16:creationId xmlns:a16="http://schemas.microsoft.com/office/drawing/2014/main" id="{E92F1DB5-783E-46C7-853E-37FDB32A8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2638" y="1528763"/>
                <a:ext cx="309563" cy="395288"/>
              </a:xfrm>
              <a:custGeom>
                <a:avLst/>
                <a:gdLst>
                  <a:gd name="T0" fmla="*/ 19 w 82"/>
                  <a:gd name="T1" fmla="*/ 0 h 105"/>
                  <a:gd name="T2" fmla="*/ 4 w 82"/>
                  <a:gd name="T3" fmla="*/ 24 h 105"/>
                  <a:gd name="T4" fmla="*/ 47 w 82"/>
                  <a:gd name="T5" fmla="*/ 105 h 105"/>
                  <a:gd name="T6" fmla="*/ 59 w 82"/>
                  <a:gd name="T7" fmla="*/ 77 h 105"/>
                  <a:gd name="T8" fmla="*/ 82 w 82"/>
                  <a:gd name="T9" fmla="*/ 51 h 105"/>
                  <a:gd name="T10" fmla="*/ 19 w 82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105">
                    <a:moveTo>
                      <a:pt x="19" y="0"/>
                    </a:moveTo>
                    <a:cubicBezTo>
                      <a:pt x="4" y="24"/>
                      <a:pt x="4" y="24"/>
                      <a:pt x="4" y="24"/>
                    </a:cubicBezTo>
                    <a:cubicBezTo>
                      <a:pt x="4" y="24"/>
                      <a:pt x="0" y="76"/>
                      <a:pt x="47" y="105"/>
                    </a:cubicBezTo>
                    <a:cubicBezTo>
                      <a:pt x="47" y="105"/>
                      <a:pt x="50" y="94"/>
                      <a:pt x="59" y="77"/>
                    </a:cubicBezTo>
                    <a:cubicBezTo>
                      <a:pt x="70" y="57"/>
                      <a:pt x="82" y="51"/>
                      <a:pt x="82" y="51"/>
                    </a:cubicBezTo>
                    <a:cubicBezTo>
                      <a:pt x="36" y="51"/>
                      <a:pt x="19" y="0"/>
                      <a:pt x="19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0">
                <a:extLst>
                  <a:ext uri="{FF2B5EF4-FFF2-40B4-BE49-F238E27FC236}">
                    <a16:creationId xmlns:a16="http://schemas.microsoft.com/office/drawing/2014/main" id="{8C065346-A7A2-4813-948B-53F568B2F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2200" y="1528763"/>
                <a:ext cx="307975" cy="395288"/>
              </a:xfrm>
              <a:custGeom>
                <a:avLst/>
                <a:gdLst>
                  <a:gd name="T0" fmla="*/ 78 w 82"/>
                  <a:gd name="T1" fmla="*/ 24 h 105"/>
                  <a:gd name="T2" fmla="*/ 63 w 82"/>
                  <a:gd name="T3" fmla="*/ 0 h 105"/>
                  <a:gd name="T4" fmla="*/ 0 w 82"/>
                  <a:gd name="T5" fmla="*/ 51 h 105"/>
                  <a:gd name="T6" fmla="*/ 23 w 82"/>
                  <a:gd name="T7" fmla="*/ 77 h 105"/>
                  <a:gd name="T8" fmla="*/ 34 w 82"/>
                  <a:gd name="T9" fmla="*/ 105 h 105"/>
                  <a:gd name="T10" fmla="*/ 78 w 82"/>
                  <a:gd name="T11" fmla="*/ 2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105">
                    <a:moveTo>
                      <a:pt x="78" y="24"/>
                    </a:moveTo>
                    <a:cubicBezTo>
                      <a:pt x="63" y="0"/>
                      <a:pt x="63" y="0"/>
                      <a:pt x="63" y="0"/>
                    </a:cubicBezTo>
                    <a:cubicBezTo>
                      <a:pt x="63" y="0"/>
                      <a:pt x="45" y="51"/>
                      <a:pt x="0" y="51"/>
                    </a:cubicBezTo>
                    <a:cubicBezTo>
                      <a:pt x="0" y="51"/>
                      <a:pt x="12" y="57"/>
                      <a:pt x="23" y="77"/>
                    </a:cubicBezTo>
                    <a:cubicBezTo>
                      <a:pt x="32" y="94"/>
                      <a:pt x="34" y="105"/>
                      <a:pt x="34" y="105"/>
                    </a:cubicBezTo>
                    <a:cubicBezTo>
                      <a:pt x="82" y="76"/>
                      <a:pt x="78" y="24"/>
                      <a:pt x="78" y="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1">
                <a:extLst>
                  <a:ext uri="{FF2B5EF4-FFF2-40B4-BE49-F238E27FC236}">
                    <a16:creationId xmlns:a16="http://schemas.microsoft.com/office/drawing/2014/main" id="{20987E36-526F-4D72-866B-33CC408F9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0475" y="1608138"/>
                <a:ext cx="2206625" cy="1190625"/>
              </a:xfrm>
              <a:custGeom>
                <a:avLst/>
                <a:gdLst>
                  <a:gd name="T0" fmla="*/ 293 w 587"/>
                  <a:gd name="T1" fmla="*/ 186 h 317"/>
                  <a:gd name="T2" fmla="*/ 222 w 587"/>
                  <a:gd name="T3" fmla="*/ 60 h 317"/>
                  <a:gd name="T4" fmla="*/ 222 w 587"/>
                  <a:gd name="T5" fmla="*/ 0 h 317"/>
                  <a:gd name="T6" fmla="*/ 125 w 587"/>
                  <a:gd name="T7" fmla="*/ 41 h 317"/>
                  <a:gd name="T8" fmla="*/ 45 w 587"/>
                  <a:gd name="T9" fmla="*/ 80 h 317"/>
                  <a:gd name="T10" fmla="*/ 0 w 587"/>
                  <a:gd name="T11" fmla="*/ 317 h 317"/>
                  <a:gd name="T12" fmla="*/ 587 w 587"/>
                  <a:gd name="T13" fmla="*/ 317 h 317"/>
                  <a:gd name="T14" fmla="*/ 541 w 587"/>
                  <a:gd name="T15" fmla="*/ 80 h 317"/>
                  <a:gd name="T16" fmla="*/ 461 w 587"/>
                  <a:gd name="T17" fmla="*/ 41 h 317"/>
                  <a:gd name="T18" fmla="*/ 364 w 587"/>
                  <a:gd name="T19" fmla="*/ 0 h 317"/>
                  <a:gd name="T20" fmla="*/ 364 w 587"/>
                  <a:gd name="T21" fmla="*/ 60 h 317"/>
                  <a:gd name="T22" fmla="*/ 293 w 587"/>
                  <a:gd name="T23" fmla="*/ 186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7" h="317">
                    <a:moveTo>
                      <a:pt x="293" y="186"/>
                    </a:moveTo>
                    <a:cubicBezTo>
                      <a:pt x="253" y="186"/>
                      <a:pt x="226" y="104"/>
                      <a:pt x="222" y="60"/>
                    </a:cubicBezTo>
                    <a:cubicBezTo>
                      <a:pt x="219" y="28"/>
                      <a:pt x="222" y="0"/>
                      <a:pt x="222" y="0"/>
                    </a:cubicBezTo>
                    <a:cubicBezTo>
                      <a:pt x="222" y="0"/>
                      <a:pt x="144" y="34"/>
                      <a:pt x="125" y="41"/>
                    </a:cubicBezTo>
                    <a:cubicBezTo>
                      <a:pt x="106" y="49"/>
                      <a:pt x="48" y="74"/>
                      <a:pt x="45" y="80"/>
                    </a:cubicBezTo>
                    <a:cubicBezTo>
                      <a:pt x="33" y="109"/>
                      <a:pt x="0" y="317"/>
                      <a:pt x="0" y="317"/>
                    </a:cubicBezTo>
                    <a:cubicBezTo>
                      <a:pt x="587" y="317"/>
                      <a:pt x="587" y="317"/>
                      <a:pt x="587" y="317"/>
                    </a:cubicBezTo>
                    <a:cubicBezTo>
                      <a:pt x="587" y="317"/>
                      <a:pt x="554" y="109"/>
                      <a:pt x="541" y="80"/>
                    </a:cubicBezTo>
                    <a:cubicBezTo>
                      <a:pt x="538" y="74"/>
                      <a:pt x="480" y="49"/>
                      <a:pt x="461" y="41"/>
                    </a:cubicBezTo>
                    <a:cubicBezTo>
                      <a:pt x="442" y="34"/>
                      <a:pt x="364" y="0"/>
                      <a:pt x="364" y="0"/>
                    </a:cubicBezTo>
                    <a:cubicBezTo>
                      <a:pt x="364" y="0"/>
                      <a:pt x="367" y="28"/>
                      <a:pt x="364" y="60"/>
                    </a:cubicBezTo>
                    <a:cubicBezTo>
                      <a:pt x="361" y="104"/>
                      <a:pt x="333" y="186"/>
                      <a:pt x="293" y="18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2">
                <a:extLst>
                  <a:ext uri="{FF2B5EF4-FFF2-40B4-BE49-F238E27FC236}">
                    <a16:creationId xmlns:a16="http://schemas.microsoft.com/office/drawing/2014/main" id="{D7B79219-0C36-468D-85DF-74D41DE22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8550" y="1608138"/>
                <a:ext cx="1098550" cy="1190625"/>
              </a:xfrm>
              <a:custGeom>
                <a:avLst/>
                <a:gdLst>
                  <a:gd name="T0" fmla="*/ 0 w 292"/>
                  <a:gd name="T1" fmla="*/ 186 h 317"/>
                  <a:gd name="T2" fmla="*/ 0 w 292"/>
                  <a:gd name="T3" fmla="*/ 317 h 317"/>
                  <a:gd name="T4" fmla="*/ 292 w 292"/>
                  <a:gd name="T5" fmla="*/ 317 h 317"/>
                  <a:gd name="T6" fmla="*/ 246 w 292"/>
                  <a:gd name="T7" fmla="*/ 80 h 317"/>
                  <a:gd name="T8" fmla="*/ 166 w 292"/>
                  <a:gd name="T9" fmla="*/ 41 h 317"/>
                  <a:gd name="T10" fmla="*/ 69 w 292"/>
                  <a:gd name="T11" fmla="*/ 0 h 317"/>
                  <a:gd name="T12" fmla="*/ 69 w 292"/>
                  <a:gd name="T13" fmla="*/ 60 h 317"/>
                  <a:gd name="T14" fmla="*/ 0 w 292"/>
                  <a:gd name="T15" fmla="*/ 186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2" h="317">
                    <a:moveTo>
                      <a:pt x="0" y="186"/>
                    </a:moveTo>
                    <a:cubicBezTo>
                      <a:pt x="0" y="317"/>
                      <a:pt x="0" y="317"/>
                      <a:pt x="0" y="317"/>
                    </a:cubicBezTo>
                    <a:cubicBezTo>
                      <a:pt x="292" y="317"/>
                      <a:pt x="292" y="317"/>
                      <a:pt x="292" y="317"/>
                    </a:cubicBezTo>
                    <a:cubicBezTo>
                      <a:pt x="292" y="317"/>
                      <a:pt x="259" y="109"/>
                      <a:pt x="246" y="80"/>
                    </a:cubicBezTo>
                    <a:cubicBezTo>
                      <a:pt x="243" y="74"/>
                      <a:pt x="185" y="49"/>
                      <a:pt x="166" y="41"/>
                    </a:cubicBezTo>
                    <a:cubicBezTo>
                      <a:pt x="147" y="34"/>
                      <a:pt x="69" y="0"/>
                      <a:pt x="69" y="0"/>
                    </a:cubicBezTo>
                    <a:cubicBezTo>
                      <a:pt x="69" y="0"/>
                      <a:pt x="72" y="28"/>
                      <a:pt x="69" y="60"/>
                    </a:cubicBezTo>
                    <a:cubicBezTo>
                      <a:pt x="66" y="103"/>
                      <a:pt x="39" y="185"/>
                      <a:pt x="0" y="186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3">
                <a:extLst>
                  <a:ext uri="{FF2B5EF4-FFF2-40B4-BE49-F238E27FC236}">
                    <a16:creationId xmlns:a16="http://schemas.microsoft.com/office/drawing/2014/main" id="{18AC818F-5666-4C12-951B-9CF569533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1597025"/>
                <a:ext cx="503238" cy="912813"/>
              </a:xfrm>
              <a:custGeom>
                <a:avLst/>
                <a:gdLst>
                  <a:gd name="T0" fmla="*/ 134 w 134"/>
                  <a:gd name="T1" fmla="*/ 243 h 243"/>
                  <a:gd name="T2" fmla="*/ 134 w 134"/>
                  <a:gd name="T3" fmla="*/ 189 h 243"/>
                  <a:gd name="T4" fmla="*/ 95 w 134"/>
                  <a:gd name="T5" fmla="*/ 107 h 243"/>
                  <a:gd name="T6" fmla="*/ 63 w 134"/>
                  <a:gd name="T7" fmla="*/ 0 h 243"/>
                  <a:gd name="T8" fmla="*/ 27 w 134"/>
                  <a:gd name="T9" fmla="*/ 18 h 243"/>
                  <a:gd name="T10" fmla="*/ 0 w 134"/>
                  <a:gd name="T11" fmla="*/ 137 h 243"/>
                  <a:gd name="T12" fmla="*/ 50 w 134"/>
                  <a:gd name="T13" fmla="*/ 164 h 243"/>
                  <a:gd name="T14" fmla="*/ 44 w 134"/>
                  <a:gd name="T15" fmla="*/ 186 h 243"/>
                  <a:gd name="T16" fmla="*/ 134 w 134"/>
                  <a:gd name="T17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4" h="243">
                    <a:moveTo>
                      <a:pt x="134" y="243"/>
                    </a:moveTo>
                    <a:cubicBezTo>
                      <a:pt x="134" y="189"/>
                      <a:pt x="134" y="189"/>
                      <a:pt x="134" y="189"/>
                    </a:cubicBezTo>
                    <a:cubicBezTo>
                      <a:pt x="134" y="189"/>
                      <a:pt x="111" y="154"/>
                      <a:pt x="95" y="107"/>
                    </a:cubicBezTo>
                    <a:cubicBezTo>
                      <a:pt x="78" y="60"/>
                      <a:pt x="63" y="0"/>
                      <a:pt x="63" y="0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50" y="164"/>
                      <a:pt x="50" y="164"/>
                      <a:pt x="50" y="164"/>
                    </a:cubicBezTo>
                    <a:cubicBezTo>
                      <a:pt x="44" y="186"/>
                      <a:pt x="44" y="186"/>
                      <a:pt x="44" y="186"/>
                    </a:cubicBezTo>
                    <a:lnTo>
                      <a:pt x="134" y="24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4">
                <a:extLst>
                  <a:ext uri="{FF2B5EF4-FFF2-40B4-BE49-F238E27FC236}">
                    <a16:creationId xmlns:a16="http://schemas.microsoft.com/office/drawing/2014/main" id="{2D96E934-BD30-4E5D-B13C-BE34595D2D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8650" y="1597025"/>
                <a:ext cx="469900" cy="912813"/>
              </a:xfrm>
              <a:custGeom>
                <a:avLst/>
                <a:gdLst>
                  <a:gd name="T0" fmla="*/ 125 w 125"/>
                  <a:gd name="T1" fmla="*/ 243 h 243"/>
                  <a:gd name="T2" fmla="*/ 125 w 125"/>
                  <a:gd name="T3" fmla="*/ 189 h 243"/>
                  <a:gd name="T4" fmla="*/ 86 w 125"/>
                  <a:gd name="T5" fmla="*/ 107 h 243"/>
                  <a:gd name="T6" fmla="*/ 54 w 125"/>
                  <a:gd name="T7" fmla="*/ 0 h 243"/>
                  <a:gd name="T8" fmla="*/ 18 w 125"/>
                  <a:gd name="T9" fmla="*/ 18 h 243"/>
                  <a:gd name="T10" fmla="*/ 0 w 125"/>
                  <a:gd name="T11" fmla="*/ 130 h 243"/>
                  <a:gd name="T12" fmla="*/ 49 w 125"/>
                  <a:gd name="T13" fmla="*/ 157 h 243"/>
                  <a:gd name="T14" fmla="*/ 42 w 125"/>
                  <a:gd name="T15" fmla="*/ 184 h 243"/>
                  <a:gd name="T16" fmla="*/ 125 w 125"/>
                  <a:gd name="T17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243">
                    <a:moveTo>
                      <a:pt x="125" y="243"/>
                    </a:moveTo>
                    <a:cubicBezTo>
                      <a:pt x="125" y="189"/>
                      <a:pt x="125" y="189"/>
                      <a:pt x="125" y="189"/>
                    </a:cubicBezTo>
                    <a:cubicBezTo>
                      <a:pt x="125" y="189"/>
                      <a:pt x="102" y="154"/>
                      <a:pt x="86" y="107"/>
                    </a:cubicBezTo>
                    <a:cubicBezTo>
                      <a:pt x="69" y="60"/>
                      <a:pt x="54" y="0"/>
                      <a:pt x="54" y="0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49" y="157"/>
                      <a:pt x="49" y="157"/>
                      <a:pt x="49" y="157"/>
                    </a:cubicBezTo>
                    <a:cubicBezTo>
                      <a:pt x="42" y="184"/>
                      <a:pt x="42" y="184"/>
                      <a:pt x="42" y="184"/>
                    </a:cubicBezTo>
                    <a:lnTo>
                      <a:pt x="125" y="2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5">
                <a:extLst>
                  <a:ext uri="{FF2B5EF4-FFF2-40B4-BE49-F238E27FC236}">
                    <a16:creationId xmlns:a16="http://schemas.microsoft.com/office/drawing/2014/main" id="{72000C4C-F169-44F5-8303-327134526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8550" y="1597025"/>
                <a:ext cx="500063" cy="912813"/>
              </a:xfrm>
              <a:custGeom>
                <a:avLst/>
                <a:gdLst>
                  <a:gd name="T0" fmla="*/ 0 w 133"/>
                  <a:gd name="T1" fmla="*/ 243 h 243"/>
                  <a:gd name="T2" fmla="*/ 0 w 133"/>
                  <a:gd name="T3" fmla="*/ 189 h 243"/>
                  <a:gd name="T4" fmla="*/ 39 w 133"/>
                  <a:gd name="T5" fmla="*/ 107 h 243"/>
                  <a:gd name="T6" fmla="*/ 71 w 133"/>
                  <a:gd name="T7" fmla="*/ 0 h 243"/>
                  <a:gd name="T8" fmla="*/ 106 w 133"/>
                  <a:gd name="T9" fmla="*/ 18 h 243"/>
                  <a:gd name="T10" fmla="*/ 133 w 133"/>
                  <a:gd name="T11" fmla="*/ 137 h 243"/>
                  <a:gd name="T12" fmla="*/ 83 w 133"/>
                  <a:gd name="T13" fmla="*/ 164 h 243"/>
                  <a:gd name="T14" fmla="*/ 89 w 133"/>
                  <a:gd name="T15" fmla="*/ 186 h 243"/>
                  <a:gd name="T16" fmla="*/ 0 w 133"/>
                  <a:gd name="T17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3" h="243">
                    <a:moveTo>
                      <a:pt x="0" y="243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23" y="154"/>
                      <a:pt x="39" y="107"/>
                    </a:cubicBezTo>
                    <a:cubicBezTo>
                      <a:pt x="55" y="60"/>
                      <a:pt x="71" y="0"/>
                      <a:pt x="71" y="0"/>
                    </a:cubicBezTo>
                    <a:cubicBezTo>
                      <a:pt x="106" y="18"/>
                      <a:pt x="106" y="18"/>
                      <a:pt x="106" y="18"/>
                    </a:cubicBezTo>
                    <a:cubicBezTo>
                      <a:pt x="133" y="137"/>
                      <a:pt x="133" y="137"/>
                      <a:pt x="133" y="137"/>
                    </a:cubicBezTo>
                    <a:cubicBezTo>
                      <a:pt x="83" y="164"/>
                      <a:pt x="83" y="164"/>
                      <a:pt x="83" y="164"/>
                    </a:cubicBezTo>
                    <a:cubicBezTo>
                      <a:pt x="89" y="186"/>
                      <a:pt x="89" y="186"/>
                      <a:pt x="89" y="186"/>
                    </a:cubicBezTo>
                    <a:lnTo>
                      <a:pt x="0" y="24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6">
                <a:extLst>
                  <a:ext uri="{FF2B5EF4-FFF2-40B4-BE49-F238E27FC236}">
                    <a16:creationId xmlns:a16="http://schemas.microsoft.com/office/drawing/2014/main" id="{16F674DD-95B8-49C0-A62F-0A48A3021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8550" y="1597025"/>
                <a:ext cx="466725" cy="912813"/>
              </a:xfrm>
              <a:custGeom>
                <a:avLst/>
                <a:gdLst>
                  <a:gd name="T0" fmla="*/ 0 w 124"/>
                  <a:gd name="T1" fmla="*/ 243 h 243"/>
                  <a:gd name="T2" fmla="*/ 0 w 124"/>
                  <a:gd name="T3" fmla="*/ 189 h 243"/>
                  <a:gd name="T4" fmla="*/ 39 w 124"/>
                  <a:gd name="T5" fmla="*/ 107 h 243"/>
                  <a:gd name="T6" fmla="*/ 71 w 124"/>
                  <a:gd name="T7" fmla="*/ 0 h 243"/>
                  <a:gd name="T8" fmla="*/ 106 w 124"/>
                  <a:gd name="T9" fmla="*/ 18 h 243"/>
                  <a:gd name="T10" fmla="*/ 124 w 124"/>
                  <a:gd name="T11" fmla="*/ 130 h 243"/>
                  <a:gd name="T12" fmla="*/ 75 w 124"/>
                  <a:gd name="T13" fmla="*/ 157 h 243"/>
                  <a:gd name="T14" fmla="*/ 82 w 124"/>
                  <a:gd name="T15" fmla="*/ 184 h 243"/>
                  <a:gd name="T16" fmla="*/ 0 w 124"/>
                  <a:gd name="T17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" h="243">
                    <a:moveTo>
                      <a:pt x="0" y="243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23" y="154"/>
                      <a:pt x="39" y="107"/>
                    </a:cubicBezTo>
                    <a:cubicBezTo>
                      <a:pt x="55" y="60"/>
                      <a:pt x="71" y="0"/>
                      <a:pt x="71" y="0"/>
                    </a:cubicBezTo>
                    <a:cubicBezTo>
                      <a:pt x="106" y="18"/>
                      <a:pt x="106" y="18"/>
                      <a:pt x="106" y="18"/>
                    </a:cubicBezTo>
                    <a:cubicBezTo>
                      <a:pt x="124" y="130"/>
                      <a:pt x="124" y="130"/>
                      <a:pt x="124" y="130"/>
                    </a:cubicBezTo>
                    <a:cubicBezTo>
                      <a:pt x="75" y="157"/>
                      <a:pt x="75" y="157"/>
                      <a:pt x="75" y="157"/>
                    </a:cubicBezTo>
                    <a:cubicBezTo>
                      <a:pt x="82" y="184"/>
                      <a:pt x="82" y="184"/>
                      <a:pt x="82" y="184"/>
                    </a:cubicBezTo>
                    <a:lnTo>
                      <a:pt x="0" y="24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7">
                <a:extLst>
                  <a:ext uri="{FF2B5EF4-FFF2-40B4-BE49-F238E27FC236}">
                    <a16:creationId xmlns:a16="http://schemas.microsoft.com/office/drawing/2014/main" id="{3A7EC8F7-2791-4EA9-AF35-DE7F196E1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7800" y="1965325"/>
                <a:ext cx="158750" cy="833438"/>
              </a:xfrm>
              <a:custGeom>
                <a:avLst/>
                <a:gdLst>
                  <a:gd name="T0" fmla="*/ 21 w 42"/>
                  <a:gd name="T1" fmla="*/ 81 h 222"/>
                  <a:gd name="T2" fmla="*/ 0 w 42"/>
                  <a:gd name="T3" fmla="*/ 0 h 222"/>
                  <a:gd name="T4" fmla="*/ 15 w 42"/>
                  <a:gd name="T5" fmla="*/ 82 h 222"/>
                  <a:gd name="T6" fmla="*/ 28 w 42"/>
                  <a:gd name="T7" fmla="*/ 222 h 222"/>
                  <a:gd name="T8" fmla="*/ 42 w 42"/>
                  <a:gd name="T9" fmla="*/ 222 h 222"/>
                  <a:gd name="T10" fmla="*/ 21 w 42"/>
                  <a:gd name="T11" fmla="*/ 8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222">
                    <a:moveTo>
                      <a:pt x="21" y="81"/>
                    </a:moveTo>
                    <a:cubicBezTo>
                      <a:pt x="15" y="49"/>
                      <a:pt x="5" y="17"/>
                      <a:pt x="0" y="0"/>
                    </a:cubicBezTo>
                    <a:cubicBezTo>
                      <a:pt x="4" y="16"/>
                      <a:pt x="10" y="43"/>
                      <a:pt x="15" y="82"/>
                    </a:cubicBezTo>
                    <a:cubicBezTo>
                      <a:pt x="20" y="118"/>
                      <a:pt x="24" y="182"/>
                      <a:pt x="28" y="222"/>
                    </a:cubicBezTo>
                    <a:cubicBezTo>
                      <a:pt x="42" y="222"/>
                      <a:pt x="42" y="222"/>
                      <a:pt x="42" y="222"/>
                    </a:cubicBezTo>
                    <a:cubicBezTo>
                      <a:pt x="39" y="182"/>
                      <a:pt x="27" y="117"/>
                      <a:pt x="21" y="8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8">
                <a:extLst>
                  <a:ext uri="{FF2B5EF4-FFF2-40B4-BE49-F238E27FC236}">
                    <a16:creationId xmlns:a16="http://schemas.microsoft.com/office/drawing/2014/main" id="{1DF27E1F-EA02-40DD-A6A8-DF295D33A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7850" y="1965325"/>
                <a:ext cx="157163" cy="833438"/>
              </a:xfrm>
              <a:custGeom>
                <a:avLst/>
                <a:gdLst>
                  <a:gd name="T0" fmla="*/ 21 w 42"/>
                  <a:gd name="T1" fmla="*/ 81 h 222"/>
                  <a:gd name="T2" fmla="*/ 42 w 42"/>
                  <a:gd name="T3" fmla="*/ 0 h 222"/>
                  <a:gd name="T4" fmla="*/ 27 w 42"/>
                  <a:gd name="T5" fmla="*/ 82 h 222"/>
                  <a:gd name="T6" fmla="*/ 15 w 42"/>
                  <a:gd name="T7" fmla="*/ 222 h 222"/>
                  <a:gd name="T8" fmla="*/ 0 w 42"/>
                  <a:gd name="T9" fmla="*/ 222 h 222"/>
                  <a:gd name="T10" fmla="*/ 21 w 42"/>
                  <a:gd name="T11" fmla="*/ 8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222">
                    <a:moveTo>
                      <a:pt x="21" y="81"/>
                    </a:moveTo>
                    <a:cubicBezTo>
                      <a:pt x="27" y="49"/>
                      <a:pt x="38" y="17"/>
                      <a:pt x="42" y="0"/>
                    </a:cubicBezTo>
                    <a:cubicBezTo>
                      <a:pt x="38" y="16"/>
                      <a:pt x="32" y="43"/>
                      <a:pt x="27" y="82"/>
                    </a:cubicBezTo>
                    <a:cubicBezTo>
                      <a:pt x="22" y="118"/>
                      <a:pt x="18" y="182"/>
                      <a:pt x="15" y="222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4" y="182"/>
                      <a:pt x="15" y="117"/>
                      <a:pt x="21" y="81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9">
                <a:extLst>
                  <a:ext uri="{FF2B5EF4-FFF2-40B4-BE49-F238E27FC236}">
                    <a16:creationId xmlns:a16="http://schemas.microsoft.com/office/drawing/2014/main" id="{8A2B1965-6E94-4B1C-AE50-CDE4199E9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2113" y="-3175"/>
                <a:ext cx="1038225" cy="742950"/>
              </a:xfrm>
              <a:custGeom>
                <a:avLst/>
                <a:gdLst>
                  <a:gd name="T0" fmla="*/ 276 w 276"/>
                  <a:gd name="T1" fmla="*/ 48 h 198"/>
                  <a:gd name="T2" fmla="*/ 230 w 276"/>
                  <a:gd name="T3" fmla="*/ 4 h 198"/>
                  <a:gd name="T4" fmla="*/ 147 w 276"/>
                  <a:gd name="T5" fmla="*/ 4 h 198"/>
                  <a:gd name="T6" fmla="*/ 68 w 276"/>
                  <a:gd name="T7" fmla="*/ 57 h 198"/>
                  <a:gd name="T8" fmla="*/ 20 w 276"/>
                  <a:gd name="T9" fmla="*/ 101 h 198"/>
                  <a:gd name="T10" fmla="*/ 0 w 276"/>
                  <a:gd name="T11" fmla="*/ 106 h 198"/>
                  <a:gd name="T12" fmla="*/ 15 w 276"/>
                  <a:gd name="T13" fmla="*/ 113 h 198"/>
                  <a:gd name="T14" fmla="*/ 26 w 276"/>
                  <a:gd name="T15" fmla="*/ 113 h 198"/>
                  <a:gd name="T16" fmla="*/ 13 w 276"/>
                  <a:gd name="T17" fmla="*/ 140 h 198"/>
                  <a:gd name="T18" fmla="*/ 0 w 276"/>
                  <a:gd name="T19" fmla="*/ 165 h 198"/>
                  <a:gd name="T20" fmla="*/ 20 w 276"/>
                  <a:gd name="T21" fmla="*/ 152 h 198"/>
                  <a:gd name="T22" fmla="*/ 27 w 276"/>
                  <a:gd name="T23" fmla="*/ 148 h 198"/>
                  <a:gd name="T24" fmla="*/ 14 w 276"/>
                  <a:gd name="T25" fmla="*/ 170 h 198"/>
                  <a:gd name="T26" fmla="*/ 3 w 276"/>
                  <a:gd name="T27" fmla="*/ 193 h 198"/>
                  <a:gd name="T28" fmla="*/ 34 w 276"/>
                  <a:gd name="T29" fmla="*/ 186 h 198"/>
                  <a:gd name="T30" fmla="*/ 68 w 276"/>
                  <a:gd name="T31" fmla="*/ 173 h 198"/>
                  <a:gd name="T32" fmla="*/ 67 w 276"/>
                  <a:gd name="T33" fmla="*/ 184 h 198"/>
                  <a:gd name="T34" fmla="*/ 69 w 276"/>
                  <a:gd name="T35" fmla="*/ 198 h 198"/>
                  <a:gd name="T36" fmla="*/ 83 w 276"/>
                  <a:gd name="T37" fmla="*/ 170 h 198"/>
                  <a:gd name="T38" fmla="*/ 106 w 276"/>
                  <a:gd name="T39" fmla="*/ 155 h 198"/>
                  <a:gd name="T40" fmla="*/ 98 w 276"/>
                  <a:gd name="T41" fmla="*/ 171 h 198"/>
                  <a:gd name="T42" fmla="*/ 86 w 276"/>
                  <a:gd name="T43" fmla="*/ 192 h 198"/>
                  <a:gd name="T44" fmla="*/ 109 w 276"/>
                  <a:gd name="T45" fmla="*/ 177 h 198"/>
                  <a:gd name="T46" fmla="*/ 132 w 276"/>
                  <a:gd name="T47" fmla="*/ 157 h 198"/>
                  <a:gd name="T48" fmla="*/ 129 w 276"/>
                  <a:gd name="T49" fmla="*/ 174 h 198"/>
                  <a:gd name="T50" fmla="*/ 132 w 276"/>
                  <a:gd name="T51" fmla="*/ 192 h 198"/>
                  <a:gd name="T52" fmla="*/ 145 w 276"/>
                  <a:gd name="T53" fmla="*/ 162 h 198"/>
                  <a:gd name="T54" fmla="*/ 184 w 276"/>
                  <a:gd name="T55" fmla="*/ 126 h 198"/>
                  <a:gd name="T56" fmla="*/ 198 w 276"/>
                  <a:gd name="T57" fmla="*/ 107 h 198"/>
                  <a:gd name="T58" fmla="*/ 193 w 276"/>
                  <a:gd name="T59" fmla="*/ 132 h 198"/>
                  <a:gd name="T60" fmla="*/ 197 w 276"/>
                  <a:gd name="T61" fmla="*/ 153 h 198"/>
                  <a:gd name="T62" fmla="*/ 208 w 276"/>
                  <a:gd name="T63" fmla="*/ 126 h 198"/>
                  <a:gd name="T64" fmla="*/ 238 w 276"/>
                  <a:gd name="T65" fmla="*/ 99 h 198"/>
                  <a:gd name="T66" fmla="*/ 259 w 276"/>
                  <a:gd name="T67" fmla="*/ 97 h 198"/>
                  <a:gd name="T68" fmla="*/ 272 w 276"/>
                  <a:gd name="T69" fmla="*/ 68 h 198"/>
                  <a:gd name="T70" fmla="*/ 276 w 276"/>
                  <a:gd name="T71" fmla="*/ 4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76" h="198">
                    <a:moveTo>
                      <a:pt x="276" y="48"/>
                    </a:moveTo>
                    <a:cubicBezTo>
                      <a:pt x="276" y="48"/>
                      <a:pt x="248" y="3"/>
                      <a:pt x="230" y="4"/>
                    </a:cubicBezTo>
                    <a:cubicBezTo>
                      <a:pt x="211" y="5"/>
                      <a:pt x="182" y="0"/>
                      <a:pt x="147" y="4"/>
                    </a:cubicBezTo>
                    <a:cubicBezTo>
                      <a:pt x="112" y="8"/>
                      <a:pt x="86" y="34"/>
                      <a:pt x="68" y="57"/>
                    </a:cubicBezTo>
                    <a:cubicBezTo>
                      <a:pt x="49" y="79"/>
                      <a:pt x="34" y="97"/>
                      <a:pt x="20" y="101"/>
                    </a:cubicBezTo>
                    <a:cubicBezTo>
                      <a:pt x="5" y="105"/>
                      <a:pt x="0" y="106"/>
                      <a:pt x="0" y="106"/>
                    </a:cubicBezTo>
                    <a:cubicBezTo>
                      <a:pt x="0" y="106"/>
                      <a:pt x="8" y="111"/>
                      <a:pt x="15" y="113"/>
                    </a:cubicBezTo>
                    <a:cubicBezTo>
                      <a:pt x="22" y="114"/>
                      <a:pt x="26" y="113"/>
                      <a:pt x="26" y="113"/>
                    </a:cubicBezTo>
                    <a:cubicBezTo>
                      <a:pt x="26" y="113"/>
                      <a:pt x="15" y="129"/>
                      <a:pt x="13" y="140"/>
                    </a:cubicBezTo>
                    <a:cubicBezTo>
                      <a:pt x="11" y="151"/>
                      <a:pt x="0" y="165"/>
                      <a:pt x="0" y="165"/>
                    </a:cubicBezTo>
                    <a:cubicBezTo>
                      <a:pt x="0" y="165"/>
                      <a:pt x="16" y="155"/>
                      <a:pt x="20" y="152"/>
                    </a:cubicBezTo>
                    <a:cubicBezTo>
                      <a:pt x="23" y="149"/>
                      <a:pt x="27" y="148"/>
                      <a:pt x="27" y="148"/>
                    </a:cubicBezTo>
                    <a:cubicBezTo>
                      <a:pt x="27" y="148"/>
                      <a:pt x="18" y="161"/>
                      <a:pt x="14" y="170"/>
                    </a:cubicBezTo>
                    <a:cubicBezTo>
                      <a:pt x="11" y="180"/>
                      <a:pt x="3" y="193"/>
                      <a:pt x="3" y="193"/>
                    </a:cubicBezTo>
                    <a:cubicBezTo>
                      <a:pt x="3" y="193"/>
                      <a:pt x="20" y="187"/>
                      <a:pt x="34" y="186"/>
                    </a:cubicBezTo>
                    <a:cubicBezTo>
                      <a:pt x="48" y="184"/>
                      <a:pt x="68" y="173"/>
                      <a:pt x="68" y="173"/>
                    </a:cubicBezTo>
                    <a:cubicBezTo>
                      <a:pt x="68" y="173"/>
                      <a:pt x="67" y="177"/>
                      <a:pt x="67" y="184"/>
                    </a:cubicBezTo>
                    <a:cubicBezTo>
                      <a:pt x="68" y="190"/>
                      <a:pt x="69" y="198"/>
                      <a:pt x="69" y="198"/>
                    </a:cubicBezTo>
                    <a:cubicBezTo>
                      <a:pt x="69" y="198"/>
                      <a:pt x="74" y="174"/>
                      <a:pt x="83" y="170"/>
                    </a:cubicBezTo>
                    <a:cubicBezTo>
                      <a:pt x="92" y="165"/>
                      <a:pt x="106" y="155"/>
                      <a:pt x="106" y="155"/>
                    </a:cubicBezTo>
                    <a:cubicBezTo>
                      <a:pt x="106" y="155"/>
                      <a:pt x="101" y="160"/>
                      <a:pt x="98" y="171"/>
                    </a:cubicBezTo>
                    <a:cubicBezTo>
                      <a:pt x="95" y="182"/>
                      <a:pt x="86" y="192"/>
                      <a:pt x="86" y="192"/>
                    </a:cubicBezTo>
                    <a:cubicBezTo>
                      <a:pt x="86" y="192"/>
                      <a:pt x="100" y="184"/>
                      <a:pt x="109" y="177"/>
                    </a:cubicBezTo>
                    <a:cubicBezTo>
                      <a:pt x="117" y="171"/>
                      <a:pt x="132" y="157"/>
                      <a:pt x="132" y="157"/>
                    </a:cubicBezTo>
                    <a:cubicBezTo>
                      <a:pt x="132" y="157"/>
                      <a:pt x="129" y="164"/>
                      <a:pt x="129" y="174"/>
                    </a:cubicBezTo>
                    <a:cubicBezTo>
                      <a:pt x="130" y="185"/>
                      <a:pt x="132" y="192"/>
                      <a:pt x="132" y="192"/>
                    </a:cubicBezTo>
                    <a:cubicBezTo>
                      <a:pt x="132" y="192"/>
                      <a:pt x="136" y="170"/>
                      <a:pt x="145" y="162"/>
                    </a:cubicBezTo>
                    <a:cubicBezTo>
                      <a:pt x="154" y="155"/>
                      <a:pt x="178" y="134"/>
                      <a:pt x="184" y="126"/>
                    </a:cubicBezTo>
                    <a:cubicBezTo>
                      <a:pt x="191" y="118"/>
                      <a:pt x="198" y="107"/>
                      <a:pt x="198" y="107"/>
                    </a:cubicBezTo>
                    <a:cubicBezTo>
                      <a:pt x="198" y="107"/>
                      <a:pt x="193" y="122"/>
                      <a:pt x="193" y="132"/>
                    </a:cubicBezTo>
                    <a:cubicBezTo>
                      <a:pt x="194" y="143"/>
                      <a:pt x="197" y="153"/>
                      <a:pt x="197" y="153"/>
                    </a:cubicBezTo>
                    <a:cubicBezTo>
                      <a:pt x="197" y="153"/>
                      <a:pt x="197" y="134"/>
                      <a:pt x="208" y="126"/>
                    </a:cubicBezTo>
                    <a:cubicBezTo>
                      <a:pt x="220" y="118"/>
                      <a:pt x="232" y="104"/>
                      <a:pt x="238" y="99"/>
                    </a:cubicBezTo>
                    <a:cubicBezTo>
                      <a:pt x="245" y="94"/>
                      <a:pt x="259" y="97"/>
                      <a:pt x="259" y="97"/>
                    </a:cubicBezTo>
                    <a:cubicBezTo>
                      <a:pt x="259" y="97"/>
                      <a:pt x="269" y="78"/>
                      <a:pt x="272" y="68"/>
                    </a:cubicBezTo>
                    <a:cubicBezTo>
                      <a:pt x="274" y="58"/>
                      <a:pt x="276" y="48"/>
                      <a:pt x="276" y="48"/>
                    </a:cubicBezTo>
                    <a:close/>
                  </a:path>
                </a:pathLst>
              </a:custGeom>
              <a:solidFill>
                <a:srgbClr val="BF8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0">
                <a:extLst>
                  <a:ext uri="{FF2B5EF4-FFF2-40B4-BE49-F238E27FC236}">
                    <a16:creationId xmlns:a16="http://schemas.microsoft.com/office/drawing/2014/main" id="{69D58937-543B-4D90-B524-B78371B3D1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5250" y="176213"/>
                <a:ext cx="279400" cy="714375"/>
              </a:xfrm>
              <a:custGeom>
                <a:avLst/>
                <a:gdLst>
                  <a:gd name="T0" fmla="*/ 73 w 74"/>
                  <a:gd name="T1" fmla="*/ 68 h 190"/>
                  <a:gd name="T2" fmla="*/ 45 w 74"/>
                  <a:gd name="T3" fmla="*/ 17 h 190"/>
                  <a:gd name="T4" fmla="*/ 22 w 74"/>
                  <a:gd name="T5" fmla="*/ 3 h 190"/>
                  <a:gd name="T6" fmla="*/ 17 w 74"/>
                  <a:gd name="T7" fmla="*/ 0 h 190"/>
                  <a:gd name="T8" fmla="*/ 17 w 74"/>
                  <a:gd name="T9" fmla="*/ 0 h 190"/>
                  <a:gd name="T10" fmla="*/ 13 w 74"/>
                  <a:gd name="T11" fmla="*/ 20 h 190"/>
                  <a:gd name="T12" fmla="*/ 0 w 74"/>
                  <a:gd name="T13" fmla="*/ 49 h 190"/>
                  <a:gd name="T14" fmla="*/ 13 w 74"/>
                  <a:gd name="T15" fmla="*/ 68 h 190"/>
                  <a:gd name="T16" fmla="*/ 27 w 74"/>
                  <a:gd name="T17" fmla="*/ 97 h 190"/>
                  <a:gd name="T18" fmla="*/ 29 w 74"/>
                  <a:gd name="T19" fmla="*/ 136 h 190"/>
                  <a:gd name="T20" fmla="*/ 33 w 74"/>
                  <a:gd name="T21" fmla="*/ 159 h 190"/>
                  <a:gd name="T22" fmla="*/ 35 w 74"/>
                  <a:gd name="T23" fmla="*/ 190 h 190"/>
                  <a:gd name="T24" fmla="*/ 40 w 74"/>
                  <a:gd name="T25" fmla="*/ 190 h 190"/>
                  <a:gd name="T26" fmla="*/ 41 w 74"/>
                  <a:gd name="T27" fmla="*/ 180 h 190"/>
                  <a:gd name="T28" fmla="*/ 64 w 74"/>
                  <a:gd name="T29" fmla="*/ 145 h 190"/>
                  <a:gd name="T30" fmla="*/ 66 w 74"/>
                  <a:gd name="T31" fmla="*/ 144 h 190"/>
                  <a:gd name="T32" fmla="*/ 68 w 74"/>
                  <a:gd name="T33" fmla="*/ 144 h 190"/>
                  <a:gd name="T34" fmla="*/ 70 w 74"/>
                  <a:gd name="T35" fmla="*/ 119 h 190"/>
                  <a:gd name="T36" fmla="*/ 73 w 74"/>
                  <a:gd name="T37" fmla="*/ 68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" h="190">
                    <a:moveTo>
                      <a:pt x="73" y="68"/>
                    </a:moveTo>
                    <a:cubicBezTo>
                      <a:pt x="73" y="61"/>
                      <a:pt x="59" y="30"/>
                      <a:pt x="45" y="17"/>
                    </a:cubicBezTo>
                    <a:cubicBezTo>
                      <a:pt x="41" y="12"/>
                      <a:pt x="28" y="6"/>
                      <a:pt x="22" y="3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5" y="10"/>
                      <a:pt x="13" y="20"/>
                    </a:cubicBezTo>
                    <a:cubicBezTo>
                      <a:pt x="10" y="30"/>
                      <a:pt x="0" y="49"/>
                      <a:pt x="0" y="49"/>
                    </a:cubicBezTo>
                    <a:cubicBezTo>
                      <a:pt x="0" y="49"/>
                      <a:pt x="11" y="59"/>
                      <a:pt x="13" y="68"/>
                    </a:cubicBezTo>
                    <a:cubicBezTo>
                      <a:pt x="15" y="76"/>
                      <a:pt x="25" y="88"/>
                      <a:pt x="27" y="97"/>
                    </a:cubicBezTo>
                    <a:cubicBezTo>
                      <a:pt x="29" y="106"/>
                      <a:pt x="30" y="125"/>
                      <a:pt x="29" y="136"/>
                    </a:cubicBezTo>
                    <a:cubicBezTo>
                      <a:pt x="29" y="146"/>
                      <a:pt x="30" y="152"/>
                      <a:pt x="33" y="159"/>
                    </a:cubicBezTo>
                    <a:cubicBezTo>
                      <a:pt x="38" y="173"/>
                      <a:pt x="35" y="190"/>
                      <a:pt x="35" y="190"/>
                    </a:cubicBezTo>
                    <a:cubicBezTo>
                      <a:pt x="40" y="190"/>
                      <a:pt x="40" y="190"/>
                      <a:pt x="40" y="190"/>
                    </a:cubicBezTo>
                    <a:cubicBezTo>
                      <a:pt x="40" y="187"/>
                      <a:pt x="41" y="184"/>
                      <a:pt x="41" y="180"/>
                    </a:cubicBezTo>
                    <a:cubicBezTo>
                      <a:pt x="45" y="153"/>
                      <a:pt x="64" y="145"/>
                      <a:pt x="64" y="145"/>
                    </a:cubicBezTo>
                    <a:cubicBezTo>
                      <a:pt x="65" y="144"/>
                      <a:pt x="66" y="144"/>
                      <a:pt x="66" y="144"/>
                    </a:cubicBezTo>
                    <a:cubicBezTo>
                      <a:pt x="67" y="144"/>
                      <a:pt x="67" y="144"/>
                      <a:pt x="68" y="144"/>
                    </a:cubicBezTo>
                    <a:cubicBezTo>
                      <a:pt x="69" y="133"/>
                      <a:pt x="70" y="123"/>
                      <a:pt x="70" y="119"/>
                    </a:cubicBezTo>
                    <a:cubicBezTo>
                      <a:pt x="72" y="108"/>
                      <a:pt x="74" y="75"/>
                      <a:pt x="73" y="68"/>
                    </a:cubicBezTo>
                    <a:close/>
                  </a:path>
                </a:pathLst>
              </a:custGeom>
              <a:solidFill>
                <a:srgbClr val="BF8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1">
                <a:extLst>
                  <a:ext uri="{FF2B5EF4-FFF2-40B4-BE49-F238E27FC236}">
                    <a16:creationId xmlns:a16="http://schemas.microsoft.com/office/drawing/2014/main" id="{F0F36EA3-A924-47A0-831F-40A326DBE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0538" y="609600"/>
                <a:ext cx="255588" cy="344488"/>
              </a:xfrm>
              <a:custGeom>
                <a:avLst/>
                <a:gdLst>
                  <a:gd name="T0" fmla="*/ 58 w 68"/>
                  <a:gd name="T1" fmla="*/ 19 h 92"/>
                  <a:gd name="T2" fmla="*/ 68 w 68"/>
                  <a:gd name="T3" fmla="*/ 0 h 92"/>
                  <a:gd name="T4" fmla="*/ 57 w 68"/>
                  <a:gd name="T5" fmla="*/ 7 h 92"/>
                  <a:gd name="T6" fmla="*/ 43 w 68"/>
                  <a:gd name="T7" fmla="*/ 35 h 92"/>
                  <a:gd name="T8" fmla="*/ 41 w 68"/>
                  <a:gd name="T9" fmla="*/ 21 h 92"/>
                  <a:gd name="T10" fmla="*/ 42 w 68"/>
                  <a:gd name="T11" fmla="*/ 10 h 92"/>
                  <a:gd name="T12" fmla="*/ 8 w 68"/>
                  <a:gd name="T13" fmla="*/ 23 h 92"/>
                  <a:gd name="T14" fmla="*/ 0 w 68"/>
                  <a:gd name="T15" fmla="*/ 24 h 92"/>
                  <a:gd name="T16" fmla="*/ 10 w 68"/>
                  <a:gd name="T17" fmla="*/ 48 h 92"/>
                  <a:gd name="T18" fmla="*/ 21 w 68"/>
                  <a:gd name="T19" fmla="*/ 29 h 92"/>
                  <a:gd name="T20" fmla="*/ 23 w 68"/>
                  <a:gd name="T21" fmla="*/ 30 h 92"/>
                  <a:gd name="T22" fmla="*/ 46 w 68"/>
                  <a:gd name="T23" fmla="*/ 65 h 92"/>
                  <a:gd name="T24" fmla="*/ 48 w 68"/>
                  <a:gd name="T25" fmla="*/ 88 h 92"/>
                  <a:gd name="T26" fmla="*/ 54 w 68"/>
                  <a:gd name="T27" fmla="*/ 92 h 92"/>
                  <a:gd name="T28" fmla="*/ 53 w 68"/>
                  <a:gd name="T29" fmla="*/ 75 h 92"/>
                  <a:gd name="T30" fmla="*/ 55 w 68"/>
                  <a:gd name="T31" fmla="*/ 51 h 92"/>
                  <a:gd name="T32" fmla="*/ 58 w 68"/>
                  <a:gd name="T33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" h="92">
                    <a:moveTo>
                      <a:pt x="58" y="19"/>
                    </a:moveTo>
                    <a:cubicBezTo>
                      <a:pt x="60" y="14"/>
                      <a:pt x="62" y="8"/>
                      <a:pt x="68" y="0"/>
                    </a:cubicBezTo>
                    <a:cubicBezTo>
                      <a:pt x="65" y="2"/>
                      <a:pt x="61" y="5"/>
                      <a:pt x="57" y="7"/>
                    </a:cubicBezTo>
                    <a:cubicBezTo>
                      <a:pt x="48" y="11"/>
                      <a:pt x="43" y="35"/>
                      <a:pt x="43" y="35"/>
                    </a:cubicBezTo>
                    <a:cubicBezTo>
                      <a:pt x="43" y="35"/>
                      <a:pt x="42" y="27"/>
                      <a:pt x="41" y="21"/>
                    </a:cubicBezTo>
                    <a:cubicBezTo>
                      <a:pt x="41" y="14"/>
                      <a:pt x="42" y="10"/>
                      <a:pt x="42" y="10"/>
                    </a:cubicBezTo>
                    <a:cubicBezTo>
                      <a:pt x="42" y="10"/>
                      <a:pt x="22" y="21"/>
                      <a:pt x="8" y="23"/>
                    </a:cubicBezTo>
                    <a:cubicBezTo>
                      <a:pt x="5" y="23"/>
                      <a:pt x="2" y="23"/>
                      <a:pt x="0" y="24"/>
                    </a:cubicBezTo>
                    <a:cubicBezTo>
                      <a:pt x="1" y="32"/>
                      <a:pt x="6" y="40"/>
                      <a:pt x="10" y="48"/>
                    </a:cubicBezTo>
                    <a:cubicBezTo>
                      <a:pt x="11" y="37"/>
                      <a:pt x="14" y="28"/>
                      <a:pt x="21" y="29"/>
                    </a:cubicBezTo>
                    <a:cubicBezTo>
                      <a:pt x="21" y="29"/>
                      <a:pt x="22" y="29"/>
                      <a:pt x="23" y="30"/>
                    </a:cubicBezTo>
                    <a:cubicBezTo>
                      <a:pt x="23" y="30"/>
                      <a:pt x="43" y="38"/>
                      <a:pt x="46" y="65"/>
                    </a:cubicBezTo>
                    <a:cubicBezTo>
                      <a:pt x="47" y="74"/>
                      <a:pt x="48" y="82"/>
                      <a:pt x="48" y="88"/>
                    </a:cubicBezTo>
                    <a:cubicBezTo>
                      <a:pt x="53" y="91"/>
                      <a:pt x="54" y="92"/>
                      <a:pt x="54" y="92"/>
                    </a:cubicBezTo>
                    <a:cubicBezTo>
                      <a:pt x="54" y="92"/>
                      <a:pt x="53" y="86"/>
                      <a:pt x="53" y="75"/>
                    </a:cubicBezTo>
                    <a:cubicBezTo>
                      <a:pt x="53" y="65"/>
                      <a:pt x="53" y="57"/>
                      <a:pt x="55" y="51"/>
                    </a:cubicBezTo>
                    <a:cubicBezTo>
                      <a:pt x="57" y="45"/>
                      <a:pt x="54" y="29"/>
                      <a:pt x="58" y="19"/>
                    </a:cubicBezTo>
                    <a:close/>
                  </a:path>
                </a:pathLst>
              </a:custGeom>
              <a:solidFill>
                <a:srgbClr val="A87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2">
                <a:extLst>
                  <a:ext uri="{FF2B5EF4-FFF2-40B4-BE49-F238E27FC236}">
                    <a16:creationId xmlns:a16="http://schemas.microsoft.com/office/drawing/2014/main" id="{DA693903-27C7-4AA4-8927-A4C93C9F7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2013" y="-3175"/>
                <a:ext cx="782638" cy="739775"/>
              </a:xfrm>
              <a:custGeom>
                <a:avLst/>
                <a:gdLst>
                  <a:gd name="T0" fmla="*/ 207 w 208"/>
                  <a:gd name="T1" fmla="*/ 116 h 197"/>
                  <a:gd name="T2" fmla="*/ 196 w 208"/>
                  <a:gd name="T3" fmla="*/ 88 h 197"/>
                  <a:gd name="T4" fmla="*/ 196 w 208"/>
                  <a:gd name="T5" fmla="*/ 88 h 197"/>
                  <a:gd name="T6" fmla="*/ 196 w 208"/>
                  <a:gd name="T7" fmla="*/ 88 h 197"/>
                  <a:gd name="T8" fmla="*/ 193 w 208"/>
                  <a:gd name="T9" fmla="*/ 82 h 197"/>
                  <a:gd name="T10" fmla="*/ 192 w 208"/>
                  <a:gd name="T11" fmla="*/ 81 h 197"/>
                  <a:gd name="T12" fmla="*/ 191 w 208"/>
                  <a:gd name="T13" fmla="*/ 79 h 197"/>
                  <a:gd name="T14" fmla="*/ 190 w 208"/>
                  <a:gd name="T15" fmla="*/ 78 h 197"/>
                  <a:gd name="T16" fmla="*/ 189 w 208"/>
                  <a:gd name="T17" fmla="*/ 76 h 197"/>
                  <a:gd name="T18" fmla="*/ 188 w 208"/>
                  <a:gd name="T19" fmla="*/ 74 h 197"/>
                  <a:gd name="T20" fmla="*/ 187 w 208"/>
                  <a:gd name="T21" fmla="*/ 73 h 197"/>
                  <a:gd name="T22" fmla="*/ 185 w 208"/>
                  <a:gd name="T23" fmla="*/ 71 h 197"/>
                  <a:gd name="T24" fmla="*/ 184 w 208"/>
                  <a:gd name="T25" fmla="*/ 70 h 197"/>
                  <a:gd name="T26" fmla="*/ 183 w 208"/>
                  <a:gd name="T27" fmla="*/ 68 h 197"/>
                  <a:gd name="T28" fmla="*/ 182 w 208"/>
                  <a:gd name="T29" fmla="*/ 67 h 197"/>
                  <a:gd name="T30" fmla="*/ 179 w 208"/>
                  <a:gd name="T31" fmla="*/ 65 h 197"/>
                  <a:gd name="T32" fmla="*/ 156 w 208"/>
                  <a:gd name="T33" fmla="*/ 51 h 197"/>
                  <a:gd name="T34" fmla="*/ 154 w 208"/>
                  <a:gd name="T35" fmla="*/ 49 h 197"/>
                  <a:gd name="T36" fmla="*/ 153 w 208"/>
                  <a:gd name="T37" fmla="*/ 49 h 197"/>
                  <a:gd name="T38" fmla="*/ 151 w 208"/>
                  <a:gd name="T39" fmla="*/ 48 h 197"/>
                  <a:gd name="T40" fmla="*/ 151 w 208"/>
                  <a:gd name="T41" fmla="*/ 48 h 197"/>
                  <a:gd name="T42" fmla="*/ 151 w 208"/>
                  <a:gd name="T43" fmla="*/ 48 h 197"/>
                  <a:gd name="T44" fmla="*/ 151 w 208"/>
                  <a:gd name="T45" fmla="*/ 48 h 197"/>
                  <a:gd name="T46" fmla="*/ 105 w 208"/>
                  <a:gd name="T47" fmla="*/ 4 h 197"/>
                  <a:gd name="T48" fmla="*/ 22 w 208"/>
                  <a:gd name="T49" fmla="*/ 4 h 197"/>
                  <a:gd name="T50" fmla="*/ 0 w 208"/>
                  <a:gd name="T51" fmla="*/ 9 h 197"/>
                  <a:gd name="T52" fmla="*/ 38 w 208"/>
                  <a:gd name="T53" fmla="*/ 5 h 197"/>
                  <a:gd name="T54" fmla="*/ 112 w 208"/>
                  <a:gd name="T55" fmla="*/ 13 h 197"/>
                  <a:gd name="T56" fmla="*/ 149 w 208"/>
                  <a:gd name="T57" fmla="*/ 58 h 197"/>
                  <a:gd name="T58" fmla="*/ 167 w 208"/>
                  <a:gd name="T59" fmla="*/ 65 h 197"/>
                  <a:gd name="T60" fmla="*/ 190 w 208"/>
                  <a:gd name="T61" fmla="*/ 100 h 197"/>
                  <a:gd name="T62" fmla="*/ 200 w 208"/>
                  <a:gd name="T63" fmla="*/ 164 h 197"/>
                  <a:gd name="T64" fmla="*/ 197 w 208"/>
                  <a:gd name="T65" fmla="*/ 151 h 197"/>
                  <a:gd name="T66" fmla="*/ 196 w 208"/>
                  <a:gd name="T67" fmla="*/ 171 h 197"/>
                  <a:gd name="T68" fmla="*/ 192 w 208"/>
                  <a:gd name="T69" fmla="*/ 197 h 197"/>
                  <a:gd name="T70" fmla="*/ 198 w 208"/>
                  <a:gd name="T71" fmla="*/ 193 h 197"/>
                  <a:gd name="T72" fmla="*/ 200 w 208"/>
                  <a:gd name="T73" fmla="*/ 192 h 197"/>
                  <a:gd name="T74" fmla="*/ 202 w 208"/>
                  <a:gd name="T75" fmla="*/ 192 h 197"/>
                  <a:gd name="T76" fmla="*/ 204 w 208"/>
                  <a:gd name="T77" fmla="*/ 167 h 197"/>
                  <a:gd name="T78" fmla="*/ 207 w 208"/>
                  <a:gd name="T79" fmla="*/ 11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8" h="197">
                    <a:moveTo>
                      <a:pt x="207" y="116"/>
                    </a:moveTo>
                    <a:cubicBezTo>
                      <a:pt x="207" y="112"/>
                      <a:pt x="203" y="100"/>
                      <a:pt x="196" y="88"/>
                    </a:cubicBezTo>
                    <a:cubicBezTo>
                      <a:pt x="196" y="88"/>
                      <a:pt x="196" y="88"/>
                      <a:pt x="196" y="88"/>
                    </a:cubicBezTo>
                    <a:cubicBezTo>
                      <a:pt x="196" y="88"/>
                      <a:pt x="196" y="88"/>
                      <a:pt x="196" y="88"/>
                    </a:cubicBezTo>
                    <a:cubicBezTo>
                      <a:pt x="195" y="86"/>
                      <a:pt x="194" y="84"/>
                      <a:pt x="193" y="82"/>
                    </a:cubicBezTo>
                    <a:cubicBezTo>
                      <a:pt x="193" y="82"/>
                      <a:pt x="192" y="82"/>
                      <a:pt x="192" y="81"/>
                    </a:cubicBezTo>
                    <a:cubicBezTo>
                      <a:pt x="192" y="81"/>
                      <a:pt x="191" y="80"/>
                      <a:pt x="191" y="79"/>
                    </a:cubicBezTo>
                    <a:cubicBezTo>
                      <a:pt x="191" y="79"/>
                      <a:pt x="190" y="78"/>
                      <a:pt x="190" y="78"/>
                    </a:cubicBezTo>
                    <a:cubicBezTo>
                      <a:pt x="190" y="77"/>
                      <a:pt x="189" y="77"/>
                      <a:pt x="189" y="76"/>
                    </a:cubicBezTo>
                    <a:cubicBezTo>
                      <a:pt x="189" y="76"/>
                      <a:pt x="188" y="75"/>
                      <a:pt x="188" y="74"/>
                    </a:cubicBezTo>
                    <a:cubicBezTo>
                      <a:pt x="187" y="74"/>
                      <a:pt x="187" y="73"/>
                      <a:pt x="187" y="73"/>
                    </a:cubicBezTo>
                    <a:cubicBezTo>
                      <a:pt x="186" y="72"/>
                      <a:pt x="186" y="72"/>
                      <a:pt x="185" y="71"/>
                    </a:cubicBezTo>
                    <a:cubicBezTo>
                      <a:pt x="185" y="71"/>
                      <a:pt x="185" y="70"/>
                      <a:pt x="184" y="70"/>
                    </a:cubicBezTo>
                    <a:cubicBezTo>
                      <a:pt x="184" y="69"/>
                      <a:pt x="183" y="69"/>
                      <a:pt x="183" y="68"/>
                    </a:cubicBezTo>
                    <a:cubicBezTo>
                      <a:pt x="182" y="68"/>
                      <a:pt x="182" y="67"/>
                      <a:pt x="182" y="67"/>
                    </a:cubicBezTo>
                    <a:cubicBezTo>
                      <a:pt x="181" y="66"/>
                      <a:pt x="180" y="65"/>
                      <a:pt x="179" y="65"/>
                    </a:cubicBezTo>
                    <a:cubicBezTo>
                      <a:pt x="175" y="60"/>
                      <a:pt x="162" y="54"/>
                      <a:pt x="156" y="51"/>
                    </a:cubicBezTo>
                    <a:cubicBezTo>
                      <a:pt x="155" y="50"/>
                      <a:pt x="155" y="50"/>
                      <a:pt x="154" y="49"/>
                    </a:cubicBezTo>
                    <a:cubicBezTo>
                      <a:pt x="154" y="49"/>
                      <a:pt x="154" y="49"/>
                      <a:pt x="153" y="49"/>
                    </a:cubicBezTo>
                    <a:cubicBezTo>
                      <a:pt x="152" y="48"/>
                      <a:pt x="152" y="48"/>
                      <a:pt x="151" y="48"/>
                    </a:cubicBezTo>
                    <a:cubicBezTo>
                      <a:pt x="151" y="48"/>
                      <a:pt x="151" y="48"/>
                      <a:pt x="151" y="48"/>
                    </a:cubicBezTo>
                    <a:cubicBezTo>
                      <a:pt x="151" y="48"/>
                      <a:pt x="151" y="48"/>
                      <a:pt x="151" y="48"/>
                    </a:cubicBezTo>
                    <a:cubicBezTo>
                      <a:pt x="151" y="48"/>
                      <a:pt x="151" y="48"/>
                      <a:pt x="151" y="48"/>
                    </a:cubicBezTo>
                    <a:cubicBezTo>
                      <a:pt x="151" y="48"/>
                      <a:pt x="123" y="3"/>
                      <a:pt x="105" y="4"/>
                    </a:cubicBezTo>
                    <a:cubicBezTo>
                      <a:pt x="86" y="5"/>
                      <a:pt x="57" y="0"/>
                      <a:pt x="22" y="4"/>
                    </a:cubicBezTo>
                    <a:cubicBezTo>
                      <a:pt x="14" y="5"/>
                      <a:pt x="7" y="7"/>
                      <a:pt x="0" y="9"/>
                    </a:cubicBezTo>
                    <a:cubicBezTo>
                      <a:pt x="12" y="7"/>
                      <a:pt x="25" y="5"/>
                      <a:pt x="38" y="5"/>
                    </a:cubicBezTo>
                    <a:cubicBezTo>
                      <a:pt x="59" y="5"/>
                      <a:pt x="97" y="4"/>
                      <a:pt x="112" y="13"/>
                    </a:cubicBezTo>
                    <a:cubicBezTo>
                      <a:pt x="127" y="22"/>
                      <a:pt x="149" y="58"/>
                      <a:pt x="149" y="58"/>
                    </a:cubicBezTo>
                    <a:cubicBezTo>
                      <a:pt x="149" y="58"/>
                      <a:pt x="157" y="57"/>
                      <a:pt x="167" y="65"/>
                    </a:cubicBezTo>
                    <a:cubicBezTo>
                      <a:pt x="175" y="74"/>
                      <a:pt x="184" y="86"/>
                      <a:pt x="190" y="100"/>
                    </a:cubicBezTo>
                    <a:cubicBezTo>
                      <a:pt x="201" y="122"/>
                      <a:pt x="200" y="164"/>
                      <a:pt x="200" y="164"/>
                    </a:cubicBezTo>
                    <a:cubicBezTo>
                      <a:pt x="200" y="164"/>
                      <a:pt x="199" y="158"/>
                      <a:pt x="197" y="151"/>
                    </a:cubicBezTo>
                    <a:cubicBezTo>
                      <a:pt x="197" y="160"/>
                      <a:pt x="196" y="166"/>
                      <a:pt x="196" y="171"/>
                    </a:cubicBezTo>
                    <a:cubicBezTo>
                      <a:pt x="196" y="177"/>
                      <a:pt x="194" y="187"/>
                      <a:pt x="192" y="197"/>
                    </a:cubicBezTo>
                    <a:cubicBezTo>
                      <a:pt x="195" y="194"/>
                      <a:pt x="198" y="193"/>
                      <a:pt x="198" y="193"/>
                    </a:cubicBezTo>
                    <a:cubicBezTo>
                      <a:pt x="199" y="192"/>
                      <a:pt x="200" y="192"/>
                      <a:pt x="200" y="192"/>
                    </a:cubicBezTo>
                    <a:cubicBezTo>
                      <a:pt x="201" y="192"/>
                      <a:pt x="201" y="192"/>
                      <a:pt x="202" y="192"/>
                    </a:cubicBezTo>
                    <a:cubicBezTo>
                      <a:pt x="203" y="181"/>
                      <a:pt x="204" y="171"/>
                      <a:pt x="204" y="167"/>
                    </a:cubicBezTo>
                    <a:cubicBezTo>
                      <a:pt x="206" y="156"/>
                      <a:pt x="208" y="123"/>
                      <a:pt x="207" y="116"/>
                    </a:cubicBezTo>
                    <a:close/>
                  </a:path>
                </a:pathLst>
              </a:custGeom>
              <a:solidFill>
                <a:srgbClr val="A87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C4D0CA85-0BAB-48A4-87C2-0B562BEA956C}"/>
              </a:ext>
            </a:extLst>
          </p:cNvPr>
          <p:cNvSpPr/>
          <p:nvPr/>
        </p:nvSpPr>
        <p:spPr>
          <a:xfrm>
            <a:off x="8606147" y="365291"/>
            <a:ext cx="339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 COST MANAGEMENT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D09AFB-3335-434C-B76C-C3D96613EF00}"/>
              </a:ext>
            </a:extLst>
          </p:cNvPr>
          <p:cNvGrpSpPr/>
          <p:nvPr/>
        </p:nvGrpSpPr>
        <p:grpSpPr>
          <a:xfrm>
            <a:off x="5375749" y="4207670"/>
            <a:ext cx="4221299" cy="646331"/>
            <a:chOff x="5375749" y="4207670"/>
            <a:chExt cx="4221299" cy="64633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ADD862A-EAA9-4508-8054-84ADA7F77D6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375749" y="4217977"/>
              <a:ext cx="599919" cy="599919"/>
            </a:xfrm>
            <a:prstGeom prst="ellipse">
              <a:avLst/>
            </a:prstGeom>
            <a:solidFill>
              <a:schemeClr val="accent6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spc="-150" dirty="0">
                  <a:solidFill>
                    <a:schemeClr val="tx1">
                      <a:lumMod val="10000"/>
                      <a:lumOff val="90000"/>
                    </a:schemeClr>
                  </a:solidFill>
                  <a:latin typeface="Verdana Pro" panose="020B0604030504040204" pitchFamily="34" charset="0"/>
                </a:rPr>
                <a:t>06</a:t>
              </a:r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13DE003-A0B8-49A4-9950-60835BE0EB2A}"/>
                </a:ext>
              </a:extLst>
            </p:cNvPr>
            <p:cNvSpPr txBox="1"/>
            <p:nvPr/>
          </p:nvSpPr>
          <p:spPr>
            <a:xfrm>
              <a:off x="6070894" y="4207670"/>
              <a:ext cx="35261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Review Government </a:t>
              </a:r>
              <a:br>
                <a:rPr lang="en-IE" dirty="0">
                  <a:latin typeface="Verdana Pro Light" panose="020B0304030504040204" pitchFamily="34" charset="0"/>
                </a:rPr>
              </a:br>
              <a:r>
                <a:rPr lang="en-IE" dirty="0">
                  <a:latin typeface="Verdana Pro Light" panose="020B0304030504040204" pitchFamily="34" charset="0"/>
                </a:rPr>
                <a:t>Supports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DE">
            <a:extLst>
              <a:ext uri="{FF2B5EF4-FFF2-40B4-BE49-F238E27FC236}">
                <a16:creationId xmlns:a16="http://schemas.microsoft.com/office/drawing/2014/main" id="{14A5572F-A74A-4A6E-873C-71865876D05F}"/>
              </a:ext>
            </a:extLst>
          </p:cNvPr>
          <p:cNvSpPr txBox="1">
            <a:spLocks/>
          </p:cNvSpPr>
          <p:nvPr/>
        </p:nvSpPr>
        <p:spPr>
          <a:xfrm>
            <a:off x="6779855" y="1020737"/>
            <a:ext cx="5413972" cy="5837263"/>
          </a:xfrm>
          <a:prstGeom prst="rect">
            <a:avLst/>
          </a:prstGeom>
          <a:solidFill>
            <a:srgbClr val="317195">
              <a:alpha val="85000"/>
            </a:srgbClr>
          </a:solidFill>
          <a:ln w="139700">
            <a:noFill/>
            <a:miter lim="800000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EF8760A-0290-4BE9-8905-7EB1BFD8977A}"/>
              </a:ext>
            </a:extLst>
          </p:cNvPr>
          <p:cNvGrpSpPr/>
          <p:nvPr/>
        </p:nvGrpSpPr>
        <p:grpSpPr>
          <a:xfrm>
            <a:off x="8408924" y="3456536"/>
            <a:ext cx="4473633" cy="4124904"/>
            <a:chOff x="7018678" y="696845"/>
            <a:chExt cx="6144615" cy="5665629"/>
          </a:xfrm>
        </p:grpSpPr>
        <p:pic>
          <p:nvPicPr>
            <p:cNvPr id="31" name="Picture 30" descr="A close up of a logo&#10;&#10;Description automatically generated">
              <a:extLst>
                <a:ext uri="{FF2B5EF4-FFF2-40B4-BE49-F238E27FC236}">
                  <a16:creationId xmlns:a16="http://schemas.microsoft.com/office/drawing/2014/main" id="{BDA96F86-5005-45DF-A360-A7BE444C5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</a:blip>
            <a:stretch>
              <a:fillRect/>
            </a:stretch>
          </p:blipFill>
          <p:spPr>
            <a:xfrm>
              <a:off x="7894300" y="1093481"/>
              <a:ext cx="5268993" cy="5268993"/>
            </a:xfrm>
            <a:prstGeom prst="rect">
              <a:avLst/>
            </a:prstGeom>
          </p:spPr>
        </p:pic>
        <p:pic>
          <p:nvPicPr>
            <p:cNvPr id="32" name="Picture 31" descr="A close up of a logo&#10;&#10;Description automatically generated">
              <a:extLst>
                <a:ext uri="{FF2B5EF4-FFF2-40B4-BE49-F238E27FC236}">
                  <a16:creationId xmlns:a16="http://schemas.microsoft.com/office/drawing/2014/main" id="{B4A7148F-9D27-4411-97DB-CF1283818D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  <a:lum bright="70000" contrast="-70000"/>
            </a:blip>
            <a:stretch>
              <a:fillRect/>
            </a:stretch>
          </p:blipFill>
          <p:spPr>
            <a:xfrm>
              <a:off x="7018678" y="3292213"/>
              <a:ext cx="2739619" cy="2739619"/>
            </a:xfrm>
            <a:prstGeom prst="rect">
              <a:avLst/>
            </a:prstGeom>
          </p:spPr>
        </p:pic>
        <p:pic>
          <p:nvPicPr>
            <p:cNvPr id="33" name="Picture 32" descr="A close up of a logo&#10;&#10;Description automatically generated">
              <a:extLst>
                <a:ext uri="{FF2B5EF4-FFF2-40B4-BE49-F238E27FC236}">
                  <a16:creationId xmlns:a16="http://schemas.microsoft.com/office/drawing/2014/main" id="{900FE457-F676-44CC-A82E-2A8338FE9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</a:blip>
            <a:stretch>
              <a:fillRect/>
            </a:stretch>
          </p:blipFill>
          <p:spPr>
            <a:xfrm>
              <a:off x="10528796" y="696845"/>
              <a:ext cx="1848446" cy="184844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37AF97-2C94-4749-97AD-A027E7C3C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692" y="1210069"/>
            <a:ext cx="4121063" cy="278069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What support is available to employees with reduced working hours?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FBFB4-C4FE-4342-B975-A5AB9F8174F5}"/>
              </a:ext>
            </a:extLst>
          </p:cNvPr>
          <p:cNvSpPr/>
          <p:nvPr/>
        </p:nvSpPr>
        <p:spPr>
          <a:xfrm>
            <a:off x="8606147" y="365291"/>
            <a:ext cx="339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 COST MANAGEMENT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199A1A6-4774-4EFA-B7AE-AFF38CA0DBD8}"/>
              </a:ext>
            </a:extLst>
          </p:cNvPr>
          <p:cNvSpPr/>
          <p:nvPr/>
        </p:nvSpPr>
        <p:spPr>
          <a:xfrm rot="5400000" flipH="1">
            <a:off x="6521029" y="3698390"/>
            <a:ext cx="965662" cy="4819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6">
            <a:extLst>
              <a:ext uri="{FF2B5EF4-FFF2-40B4-BE49-F238E27FC236}">
                <a16:creationId xmlns:a16="http://schemas.microsoft.com/office/drawing/2014/main" id="{E1196482-16A7-47B0-A083-4820F771193D}"/>
              </a:ext>
            </a:extLst>
          </p:cNvPr>
          <p:cNvSpPr txBox="1">
            <a:spLocks/>
          </p:cNvSpPr>
          <p:nvPr/>
        </p:nvSpPr>
        <p:spPr>
          <a:xfrm>
            <a:off x="7345692" y="3833972"/>
            <a:ext cx="4337353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4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Government Supports for </a:t>
            </a:r>
            <a:br>
              <a:rPr lang="en-IE" sz="24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</a:br>
            <a:r>
              <a:rPr lang="en-IE" sz="24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Coronavirus affected businesses</a:t>
            </a:r>
            <a:endParaRPr lang="en-US" sz="2400" b="0" i="1" dirty="0">
              <a:solidFill>
                <a:srgbClr val="FFC000"/>
              </a:solidFill>
              <a:latin typeface="Verdana Pro Light" panose="020B03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9B2B5A-B41B-4AEC-BB55-04B9BED83BDF}"/>
              </a:ext>
            </a:extLst>
          </p:cNvPr>
          <p:cNvSpPr txBox="1">
            <a:spLocks noChangeAspect="1"/>
          </p:cNvSpPr>
          <p:nvPr/>
        </p:nvSpPr>
        <p:spPr>
          <a:xfrm>
            <a:off x="525244" y="1996771"/>
            <a:ext cx="599919" cy="599919"/>
          </a:xfrm>
          <a:prstGeom prst="homePlat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endParaRPr lang="ru-RU" sz="28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1EA85D-A1A3-4A1C-9530-C4456952204E}"/>
              </a:ext>
            </a:extLst>
          </p:cNvPr>
          <p:cNvSpPr txBox="1"/>
          <p:nvPr/>
        </p:nvSpPr>
        <p:spPr>
          <a:xfrm>
            <a:off x="1220387" y="1901907"/>
            <a:ext cx="3336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400" dirty="0">
                <a:solidFill>
                  <a:schemeClr val="accent1"/>
                </a:solidFill>
              </a:rPr>
              <a:t>Jobseekers Payment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3E7566-533B-4A2F-BD65-3223DA916F4E}"/>
              </a:ext>
            </a:extLst>
          </p:cNvPr>
          <p:cNvSpPr txBox="1"/>
          <p:nvPr/>
        </p:nvSpPr>
        <p:spPr>
          <a:xfrm>
            <a:off x="1220385" y="2338978"/>
            <a:ext cx="4295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Verdana Pro Light" panose="020B0304030504040204" pitchFamily="34" charset="0"/>
              </a:rPr>
              <a:t>Applications through </a:t>
            </a:r>
            <a:r>
              <a:rPr lang="en-IE" sz="2000" dirty="0">
                <a:latin typeface="Verdana Pro Light" panose="020B0304030504040204" pitchFamily="34" charset="0"/>
                <a:hlinkClick r:id="rId4"/>
              </a:rPr>
              <a:t>www.mywelfare.ie</a:t>
            </a:r>
            <a:endParaRPr lang="en-IE" sz="2000" dirty="0">
              <a:latin typeface="Verdana Pro Light" panose="020B03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85C98B-FC50-45AA-9B3B-BD719DB54ABB}"/>
              </a:ext>
            </a:extLst>
          </p:cNvPr>
          <p:cNvSpPr txBox="1">
            <a:spLocks noChangeAspect="1"/>
          </p:cNvSpPr>
          <p:nvPr/>
        </p:nvSpPr>
        <p:spPr>
          <a:xfrm>
            <a:off x="525244" y="4089968"/>
            <a:ext cx="599919" cy="599919"/>
          </a:xfrm>
          <a:prstGeom prst="homePlat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endParaRPr lang="ru-RU" sz="2800" spc="-150" dirty="0">
              <a:solidFill>
                <a:schemeClr val="tx1">
                  <a:lumMod val="10000"/>
                  <a:lumOff val="90000"/>
                </a:schemeClr>
              </a:solidFill>
              <a:latin typeface="Verdana Pro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521290-C7A8-4363-94D0-3F7B3E4FC882}"/>
              </a:ext>
            </a:extLst>
          </p:cNvPr>
          <p:cNvSpPr txBox="1"/>
          <p:nvPr/>
        </p:nvSpPr>
        <p:spPr>
          <a:xfrm>
            <a:off x="1220386" y="4039386"/>
            <a:ext cx="413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400" dirty="0">
                <a:solidFill>
                  <a:schemeClr val="accent3"/>
                </a:solidFill>
              </a:rPr>
              <a:t>Short Time Work Support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ACCFFC-AF14-4765-AC59-1BD61C2DDFB9}"/>
              </a:ext>
            </a:extLst>
          </p:cNvPr>
          <p:cNvSpPr txBox="1"/>
          <p:nvPr/>
        </p:nvSpPr>
        <p:spPr>
          <a:xfrm>
            <a:off x="1220387" y="4519022"/>
            <a:ext cx="4208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Verdana Pro Light" panose="020B0304030504040204" pitchFamily="34" charset="0"/>
              </a:rPr>
              <a:t>Employees on a reduced working week can apply for a Short Time Work Support.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B9E5CC-B4C2-4EF6-8722-A4773297F620}"/>
              </a:ext>
            </a:extLst>
          </p:cNvPr>
          <p:cNvSpPr/>
          <p:nvPr/>
        </p:nvSpPr>
        <p:spPr>
          <a:xfrm>
            <a:off x="1220384" y="5540860"/>
            <a:ext cx="56520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400" dirty="0">
                <a:latin typeface="Verdana Pro Light" panose="020B0304030504040204" pitchFamily="34" charset="0"/>
                <a:hlinkClick r:id="rId5"/>
              </a:rPr>
              <a:t>www.gov.ie/en/service/c20e1b-short-time-work-support/</a:t>
            </a:r>
            <a:endParaRPr lang="en-US" sz="1400" dirty="0"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8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40B561-B301-4B7C-AEA9-8A7BCE3058A6}"/>
              </a:ext>
            </a:extLst>
          </p:cNvPr>
          <p:cNvSpPr/>
          <p:nvPr/>
        </p:nvSpPr>
        <p:spPr>
          <a:xfrm>
            <a:off x="-5225" y="1013710"/>
            <a:ext cx="12192000" cy="584428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6000">
                <a:srgbClr val="317195"/>
              </a:gs>
              <a:gs pos="100000">
                <a:srgbClr val="31719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F314FCB-1E89-4DC7-9562-EA8B1379F097}"/>
              </a:ext>
            </a:extLst>
          </p:cNvPr>
          <p:cNvSpPr txBox="1">
            <a:spLocks/>
          </p:cNvSpPr>
          <p:nvPr/>
        </p:nvSpPr>
        <p:spPr>
          <a:xfrm>
            <a:off x="-5225" y="5399154"/>
            <a:ext cx="6777499" cy="75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848ADB68-D7CF-42EF-93E1-26332695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95" y="3011839"/>
            <a:ext cx="7089211" cy="2404735"/>
          </a:xfrm>
        </p:spPr>
        <p:txBody>
          <a:bodyPr anchor="t">
            <a:normAutofit/>
          </a:bodyPr>
          <a:lstStyle/>
          <a:p>
            <a:r>
              <a:rPr lang="en-IE" dirty="0"/>
              <a:t>Engaging with your</a:t>
            </a:r>
            <a:br>
              <a:rPr lang="en-IE" dirty="0"/>
            </a:br>
            <a:r>
              <a:rPr lang="en-IE" dirty="0"/>
              <a:t>Bank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B47962-2095-4ABF-8FEC-8947F233197C}"/>
              </a:ext>
            </a:extLst>
          </p:cNvPr>
          <p:cNvGrpSpPr/>
          <p:nvPr/>
        </p:nvGrpSpPr>
        <p:grpSpPr>
          <a:xfrm>
            <a:off x="5758004" y="574035"/>
            <a:ext cx="7405289" cy="6828031"/>
            <a:chOff x="7018678" y="696845"/>
            <a:chExt cx="6144615" cy="5665629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C3734B3A-D0D3-4BB7-B2D0-CD00326C2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</a:blip>
            <a:stretch>
              <a:fillRect/>
            </a:stretch>
          </p:blipFill>
          <p:spPr>
            <a:xfrm>
              <a:off x="7894300" y="1093481"/>
              <a:ext cx="5268993" cy="5268993"/>
            </a:xfrm>
            <a:prstGeom prst="rect">
              <a:avLst/>
            </a:prstGeom>
          </p:spPr>
        </p:pic>
        <p:pic>
          <p:nvPicPr>
            <p:cNvPr id="18" name="Picture 17" descr="A close up of a logo&#10;&#10;Description automatically generated">
              <a:extLst>
                <a:ext uri="{FF2B5EF4-FFF2-40B4-BE49-F238E27FC236}">
                  <a16:creationId xmlns:a16="http://schemas.microsoft.com/office/drawing/2014/main" id="{EC2F73B6-C107-435B-9AE2-817BD2B6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10000"/>
              <a:lum bright="70000" contrast="-70000"/>
            </a:blip>
            <a:stretch>
              <a:fillRect/>
            </a:stretch>
          </p:blipFill>
          <p:spPr>
            <a:xfrm>
              <a:off x="7018678" y="3292213"/>
              <a:ext cx="2739619" cy="2739619"/>
            </a:xfrm>
            <a:prstGeom prst="rect">
              <a:avLst/>
            </a:prstGeom>
          </p:spPr>
        </p:pic>
        <p:pic>
          <p:nvPicPr>
            <p:cNvPr id="19" name="Picture 18" descr="A close up of a logo&#10;&#10;Description automatically generated">
              <a:extLst>
                <a:ext uri="{FF2B5EF4-FFF2-40B4-BE49-F238E27FC236}">
                  <a16:creationId xmlns:a16="http://schemas.microsoft.com/office/drawing/2014/main" id="{F2A21647-F5BB-4FDB-83D0-F686B0A9E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25000"/>
            </a:blip>
            <a:stretch>
              <a:fillRect/>
            </a:stretch>
          </p:blipFill>
          <p:spPr>
            <a:xfrm>
              <a:off x="10528796" y="696845"/>
              <a:ext cx="1848446" cy="1848446"/>
            </a:xfrm>
            <a:prstGeom prst="rect">
              <a:avLst/>
            </a:prstGeom>
          </p:spPr>
        </p:pic>
      </p:grpSp>
      <p:sp>
        <p:nvSpPr>
          <p:cNvPr id="8" name="Title 16">
            <a:extLst>
              <a:ext uri="{FF2B5EF4-FFF2-40B4-BE49-F238E27FC236}">
                <a16:creationId xmlns:a16="http://schemas.microsoft.com/office/drawing/2014/main" id="{D4E5FBC6-A035-4E88-85A0-ADAD51545B69}"/>
              </a:ext>
            </a:extLst>
          </p:cNvPr>
          <p:cNvSpPr txBox="1">
            <a:spLocks/>
          </p:cNvSpPr>
          <p:nvPr/>
        </p:nvSpPr>
        <p:spPr>
          <a:xfrm>
            <a:off x="631820" y="1285848"/>
            <a:ext cx="5978784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800" b="0" dirty="0">
                <a:latin typeface="Verdana Pro Light" panose="020B0304030504040204" pitchFamily="34" charset="0"/>
              </a:rPr>
              <a:t>BUSINESS LIQUIDITY - COST CONTAINMENT, CASHFLOW, ACCESSING FINANCE &amp; FUNDING</a:t>
            </a:r>
            <a:endParaRPr lang="en-US" sz="2800" b="0" dirty="0">
              <a:latin typeface="Verdana Pro Light" panose="020B03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C877E6-8932-4774-A954-C97C5584AD3A}"/>
              </a:ext>
            </a:extLst>
          </p:cNvPr>
          <p:cNvCxnSpPr/>
          <p:nvPr/>
        </p:nvCxnSpPr>
        <p:spPr>
          <a:xfrm>
            <a:off x="751438" y="2580238"/>
            <a:ext cx="5857592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6">
            <a:extLst>
              <a:ext uri="{FF2B5EF4-FFF2-40B4-BE49-F238E27FC236}">
                <a16:creationId xmlns:a16="http://schemas.microsoft.com/office/drawing/2014/main" id="{70DE00C7-4217-4F91-9202-F5B5780DDB52}"/>
              </a:ext>
            </a:extLst>
          </p:cNvPr>
          <p:cNvSpPr txBox="1">
            <a:spLocks/>
          </p:cNvSpPr>
          <p:nvPr/>
        </p:nvSpPr>
        <p:spPr>
          <a:xfrm>
            <a:off x="631820" y="5243249"/>
            <a:ext cx="5056094" cy="1176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Responding to questions from </a:t>
            </a:r>
            <a:b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</a:br>
            <a:r>
              <a:rPr lang="en-IE" sz="2000" b="0" i="1" dirty="0">
                <a:solidFill>
                  <a:srgbClr val="FFC000"/>
                </a:solidFill>
                <a:latin typeface="Verdana Pro Light" panose="020B0304030504040204" pitchFamily="34" charset="0"/>
              </a:rPr>
              <a:t>Industry on Coronavirus (COVID-19)</a:t>
            </a:r>
            <a:endParaRPr lang="en-US" sz="2000" b="0" i="1" dirty="0">
              <a:solidFill>
                <a:srgbClr val="FFC00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82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1AC4-425B-4480-9124-1F018C562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support can your financial institution offer?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2CAD09-3657-4589-906F-FE481C34240F}"/>
              </a:ext>
            </a:extLst>
          </p:cNvPr>
          <p:cNvGrpSpPr/>
          <p:nvPr/>
        </p:nvGrpSpPr>
        <p:grpSpPr>
          <a:xfrm flipH="1">
            <a:off x="304633" y="2285626"/>
            <a:ext cx="2728314" cy="4572374"/>
            <a:chOff x="665163" y="2376817"/>
            <a:chExt cx="2895807" cy="4853075"/>
          </a:xfrm>
        </p:grpSpPr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46540DE5-3319-4C14-BE61-A1C37853C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3" y="2376817"/>
              <a:ext cx="2895807" cy="4853075"/>
            </a:xfrm>
            <a:custGeom>
              <a:avLst/>
              <a:gdLst>
                <a:gd name="T0" fmla="*/ 110 w 1084"/>
                <a:gd name="T1" fmla="*/ 798 h 1816"/>
                <a:gd name="T2" fmla="*/ 116 w 1084"/>
                <a:gd name="T3" fmla="*/ 837 h 1816"/>
                <a:gd name="T4" fmla="*/ 139 w 1084"/>
                <a:gd name="T5" fmla="*/ 853 h 1816"/>
                <a:gd name="T6" fmla="*/ 135 w 1084"/>
                <a:gd name="T7" fmla="*/ 902 h 1816"/>
                <a:gd name="T8" fmla="*/ 174 w 1084"/>
                <a:gd name="T9" fmla="*/ 950 h 1816"/>
                <a:gd name="T10" fmla="*/ 213 w 1084"/>
                <a:gd name="T11" fmla="*/ 1054 h 1816"/>
                <a:gd name="T12" fmla="*/ 391 w 1084"/>
                <a:gd name="T13" fmla="*/ 1028 h 1816"/>
                <a:gd name="T14" fmla="*/ 397 w 1084"/>
                <a:gd name="T15" fmla="*/ 1196 h 1816"/>
                <a:gd name="T16" fmla="*/ 320 w 1084"/>
                <a:gd name="T17" fmla="*/ 1309 h 1816"/>
                <a:gd name="T18" fmla="*/ 197 w 1084"/>
                <a:gd name="T19" fmla="*/ 1561 h 1816"/>
                <a:gd name="T20" fmla="*/ 146 w 1084"/>
                <a:gd name="T21" fmla="*/ 1816 h 1816"/>
                <a:gd name="T22" fmla="*/ 1072 w 1084"/>
                <a:gd name="T23" fmla="*/ 1816 h 1816"/>
                <a:gd name="T24" fmla="*/ 1069 w 1084"/>
                <a:gd name="T25" fmla="*/ 1480 h 1816"/>
                <a:gd name="T26" fmla="*/ 959 w 1084"/>
                <a:gd name="T27" fmla="*/ 1238 h 1816"/>
                <a:gd name="T28" fmla="*/ 824 w 1084"/>
                <a:gd name="T29" fmla="*/ 1025 h 1816"/>
                <a:gd name="T30" fmla="*/ 872 w 1084"/>
                <a:gd name="T31" fmla="*/ 792 h 1816"/>
                <a:gd name="T32" fmla="*/ 950 w 1084"/>
                <a:gd name="T33" fmla="*/ 411 h 1816"/>
                <a:gd name="T34" fmla="*/ 672 w 1084"/>
                <a:gd name="T35" fmla="*/ 45 h 1816"/>
                <a:gd name="T36" fmla="*/ 139 w 1084"/>
                <a:gd name="T37" fmla="*/ 175 h 1816"/>
                <a:gd name="T38" fmla="*/ 139 w 1084"/>
                <a:gd name="T39" fmla="*/ 310 h 1816"/>
                <a:gd name="T40" fmla="*/ 93 w 1084"/>
                <a:gd name="T41" fmla="*/ 485 h 1816"/>
                <a:gd name="T42" fmla="*/ 87 w 1084"/>
                <a:gd name="T43" fmla="*/ 630 h 1816"/>
                <a:gd name="T44" fmla="*/ 32 w 1084"/>
                <a:gd name="T45" fmla="*/ 769 h 1816"/>
                <a:gd name="T46" fmla="*/ 110 w 1084"/>
                <a:gd name="T47" fmla="*/ 798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4" h="1816">
                  <a:moveTo>
                    <a:pt x="110" y="798"/>
                  </a:moveTo>
                  <a:cubicBezTo>
                    <a:pt x="116" y="814"/>
                    <a:pt x="116" y="837"/>
                    <a:pt x="116" y="837"/>
                  </a:cubicBezTo>
                  <a:cubicBezTo>
                    <a:pt x="139" y="853"/>
                    <a:pt x="139" y="853"/>
                    <a:pt x="139" y="853"/>
                  </a:cubicBezTo>
                  <a:cubicBezTo>
                    <a:pt x="139" y="853"/>
                    <a:pt x="123" y="892"/>
                    <a:pt x="135" y="902"/>
                  </a:cubicBezTo>
                  <a:cubicBezTo>
                    <a:pt x="148" y="911"/>
                    <a:pt x="174" y="918"/>
                    <a:pt x="174" y="950"/>
                  </a:cubicBezTo>
                  <a:cubicBezTo>
                    <a:pt x="174" y="983"/>
                    <a:pt x="174" y="1034"/>
                    <a:pt x="213" y="1054"/>
                  </a:cubicBezTo>
                  <a:cubicBezTo>
                    <a:pt x="252" y="1073"/>
                    <a:pt x="391" y="1028"/>
                    <a:pt x="391" y="1028"/>
                  </a:cubicBezTo>
                  <a:cubicBezTo>
                    <a:pt x="391" y="1028"/>
                    <a:pt x="446" y="1112"/>
                    <a:pt x="397" y="1196"/>
                  </a:cubicBezTo>
                  <a:cubicBezTo>
                    <a:pt x="371" y="1242"/>
                    <a:pt x="349" y="1260"/>
                    <a:pt x="320" y="1309"/>
                  </a:cubicBezTo>
                  <a:cubicBezTo>
                    <a:pt x="291" y="1357"/>
                    <a:pt x="223" y="1470"/>
                    <a:pt x="197" y="1561"/>
                  </a:cubicBezTo>
                  <a:cubicBezTo>
                    <a:pt x="178" y="1626"/>
                    <a:pt x="156" y="1751"/>
                    <a:pt x="146" y="1816"/>
                  </a:cubicBezTo>
                  <a:cubicBezTo>
                    <a:pt x="1072" y="1816"/>
                    <a:pt x="1072" y="1816"/>
                    <a:pt x="1072" y="1816"/>
                  </a:cubicBezTo>
                  <a:cubicBezTo>
                    <a:pt x="1076" y="1733"/>
                    <a:pt x="1084" y="1551"/>
                    <a:pt x="1069" y="1480"/>
                  </a:cubicBezTo>
                  <a:cubicBezTo>
                    <a:pt x="1050" y="1386"/>
                    <a:pt x="998" y="1277"/>
                    <a:pt x="959" y="1238"/>
                  </a:cubicBezTo>
                  <a:cubicBezTo>
                    <a:pt x="921" y="1199"/>
                    <a:pt x="824" y="1105"/>
                    <a:pt x="824" y="1025"/>
                  </a:cubicBezTo>
                  <a:cubicBezTo>
                    <a:pt x="824" y="944"/>
                    <a:pt x="820" y="882"/>
                    <a:pt x="872" y="792"/>
                  </a:cubicBezTo>
                  <a:cubicBezTo>
                    <a:pt x="898" y="747"/>
                    <a:pt x="963" y="585"/>
                    <a:pt x="950" y="411"/>
                  </a:cubicBezTo>
                  <a:cubicBezTo>
                    <a:pt x="937" y="236"/>
                    <a:pt x="811" y="91"/>
                    <a:pt x="672" y="45"/>
                  </a:cubicBezTo>
                  <a:cubicBezTo>
                    <a:pt x="533" y="0"/>
                    <a:pt x="223" y="107"/>
                    <a:pt x="139" y="175"/>
                  </a:cubicBezTo>
                  <a:cubicBezTo>
                    <a:pt x="55" y="243"/>
                    <a:pt x="139" y="310"/>
                    <a:pt x="139" y="310"/>
                  </a:cubicBezTo>
                  <a:cubicBezTo>
                    <a:pt x="139" y="310"/>
                    <a:pt x="90" y="449"/>
                    <a:pt x="93" y="485"/>
                  </a:cubicBezTo>
                  <a:cubicBezTo>
                    <a:pt x="97" y="520"/>
                    <a:pt x="129" y="556"/>
                    <a:pt x="87" y="630"/>
                  </a:cubicBezTo>
                  <a:cubicBezTo>
                    <a:pt x="45" y="705"/>
                    <a:pt x="0" y="756"/>
                    <a:pt x="32" y="769"/>
                  </a:cubicBezTo>
                  <a:cubicBezTo>
                    <a:pt x="64" y="782"/>
                    <a:pt x="103" y="782"/>
                    <a:pt x="110" y="79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16200000" scaled="1"/>
            </a:gra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B82082AF-9D56-453C-8A70-D1516E1F4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3" y="2376817"/>
              <a:ext cx="2895807" cy="4853075"/>
            </a:xfrm>
            <a:custGeom>
              <a:avLst/>
              <a:gdLst>
                <a:gd name="T0" fmla="*/ 110 w 1084"/>
                <a:gd name="T1" fmla="*/ 798 h 1816"/>
                <a:gd name="T2" fmla="*/ 116 w 1084"/>
                <a:gd name="T3" fmla="*/ 837 h 1816"/>
                <a:gd name="T4" fmla="*/ 139 w 1084"/>
                <a:gd name="T5" fmla="*/ 853 h 1816"/>
                <a:gd name="T6" fmla="*/ 135 w 1084"/>
                <a:gd name="T7" fmla="*/ 902 h 1816"/>
                <a:gd name="T8" fmla="*/ 174 w 1084"/>
                <a:gd name="T9" fmla="*/ 950 h 1816"/>
                <a:gd name="T10" fmla="*/ 213 w 1084"/>
                <a:gd name="T11" fmla="*/ 1054 h 1816"/>
                <a:gd name="T12" fmla="*/ 391 w 1084"/>
                <a:gd name="T13" fmla="*/ 1028 h 1816"/>
                <a:gd name="T14" fmla="*/ 397 w 1084"/>
                <a:gd name="T15" fmla="*/ 1196 h 1816"/>
                <a:gd name="T16" fmla="*/ 320 w 1084"/>
                <a:gd name="T17" fmla="*/ 1309 h 1816"/>
                <a:gd name="T18" fmla="*/ 197 w 1084"/>
                <a:gd name="T19" fmla="*/ 1561 h 1816"/>
                <a:gd name="T20" fmla="*/ 146 w 1084"/>
                <a:gd name="T21" fmla="*/ 1816 h 1816"/>
                <a:gd name="T22" fmla="*/ 1072 w 1084"/>
                <a:gd name="T23" fmla="*/ 1816 h 1816"/>
                <a:gd name="T24" fmla="*/ 1069 w 1084"/>
                <a:gd name="T25" fmla="*/ 1480 h 1816"/>
                <a:gd name="T26" fmla="*/ 959 w 1084"/>
                <a:gd name="T27" fmla="*/ 1238 h 1816"/>
                <a:gd name="T28" fmla="*/ 824 w 1084"/>
                <a:gd name="T29" fmla="*/ 1025 h 1816"/>
                <a:gd name="T30" fmla="*/ 872 w 1084"/>
                <a:gd name="T31" fmla="*/ 792 h 1816"/>
                <a:gd name="T32" fmla="*/ 950 w 1084"/>
                <a:gd name="T33" fmla="*/ 411 h 1816"/>
                <a:gd name="T34" fmla="*/ 672 w 1084"/>
                <a:gd name="T35" fmla="*/ 45 h 1816"/>
                <a:gd name="T36" fmla="*/ 139 w 1084"/>
                <a:gd name="T37" fmla="*/ 175 h 1816"/>
                <a:gd name="T38" fmla="*/ 139 w 1084"/>
                <a:gd name="T39" fmla="*/ 310 h 1816"/>
                <a:gd name="T40" fmla="*/ 93 w 1084"/>
                <a:gd name="T41" fmla="*/ 485 h 1816"/>
                <a:gd name="T42" fmla="*/ 87 w 1084"/>
                <a:gd name="T43" fmla="*/ 630 h 1816"/>
                <a:gd name="T44" fmla="*/ 32 w 1084"/>
                <a:gd name="T45" fmla="*/ 769 h 1816"/>
                <a:gd name="T46" fmla="*/ 110 w 1084"/>
                <a:gd name="T47" fmla="*/ 798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4" h="1816">
                  <a:moveTo>
                    <a:pt x="110" y="798"/>
                  </a:moveTo>
                  <a:cubicBezTo>
                    <a:pt x="116" y="814"/>
                    <a:pt x="116" y="837"/>
                    <a:pt x="116" y="837"/>
                  </a:cubicBezTo>
                  <a:cubicBezTo>
                    <a:pt x="139" y="853"/>
                    <a:pt x="139" y="853"/>
                    <a:pt x="139" y="853"/>
                  </a:cubicBezTo>
                  <a:cubicBezTo>
                    <a:pt x="139" y="853"/>
                    <a:pt x="123" y="892"/>
                    <a:pt x="135" y="902"/>
                  </a:cubicBezTo>
                  <a:cubicBezTo>
                    <a:pt x="148" y="911"/>
                    <a:pt x="174" y="918"/>
                    <a:pt x="174" y="950"/>
                  </a:cubicBezTo>
                  <a:cubicBezTo>
                    <a:pt x="174" y="983"/>
                    <a:pt x="174" y="1034"/>
                    <a:pt x="213" y="1054"/>
                  </a:cubicBezTo>
                  <a:cubicBezTo>
                    <a:pt x="252" y="1073"/>
                    <a:pt x="391" y="1028"/>
                    <a:pt x="391" y="1028"/>
                  </a:cubicBezTo>
                  <a:cubicBezTo>
                    <a:pt x="391" y="1028"/>
                    <a:pt x="446" y="1112"/>
                    <a:pt x="397" y="1196"/>
                  </a:cubicBezTo>
                  <a:cubicBezTo>
                    <a:pt x="371" y="1242"/>
                    <a:pt x="349" y="1260"/>
                    <a:pt x="320" y="1309"/>
                  </a:cubicBezTo>
                  <a:cubicBezTo>
                    <a:pt x="291" y="1357"/>
                    <a:pt x="223" y="1470"/>
                    <a:pt x="197" y="1561"/>
                  </a:cubicBezTo>
                  <a:cubicBezTo>
                    <a:pt x="178" y="1626"/>
                    <a:pt x="156" y="1751"/>
                    <a:pt x="146" y="1816"/>
                  </a:cubicBezTo>
                  <a:cubicBezTo>
                    <a:pt x="1072" y="1816"/>
                    <a:pt x="1072" y="1816"/>
                    <a:pt x="1072" y="1816"/>
                  </a:cubicBezTo>
                  <a:cubicBezTo>
                    <a:pt x="1076" y="1733"/>
                    <a:pt x="1084" y="1551"/>
                    <a:pt x="1069" y="1480"/>
                  </a:cubicBezTo>
                  <a:cubicBezTo>
                    <a:pt x="1050" y="1386"/>
                    <a:pt x="998" y="1277"/>
                    <a:pt x="959" y="1238"/>
                  </a:cubicBezTo>
                  <a:cubicBezTo>
                    <a:pt x="921" y="1199"/>
                    <a:pt x="824" y="1105"/>
                    <a:pt x="824" y="1025"/>
                  </a:cubicBezTo>
                  <a:cubicBezTo>
                    <a:pt x="824" y="944"/>
                    <a:pt x="820" y="882"/>
                    <a:pt x="872" y="792"/>
                  </a:cubicBezTo>
                  <a:cubicBezTo>
                    <a:pt x="898" y="747"/>
                    <a:pt x="963" y="585"/>
                    <a:pt x="950" y="411"/>
                  </a:cubicBezTo>
                  <a:cubicBezTo>
                    <a:pt x="937" y="236"/>
                    <a:pt x="811" y="91"/>
                    <a:pt x="672" y="45"/>
                  </a:cubicBezTo>
                  <a:cubicBezTo>
                    <a:pt x="533" y="0"/>
                    <a:pt x="223" y="107"/>
                    <a:pt x="139" y="175"/>
                  </a:cubicBezTo>
                  <a:cubicBezTo>
                    <a:pt x="55" y="243"/>
                    <a:pt x="139" y="310"/>
                    <a:pt x="139" y="310"/>
                  </a:cubicBezTo>
                  <a:cubicBezTo>
                    <a:pt x="139" y="310"/>
                    <a:pt x="90" y="449"/>
                    <a:pt x="93" y="485"/>
                  </a:cubicBezTo>
                  <a:cubicBezTo>
                    <a:pt x="97" y="520"/>
                    <a:pt x="129" y="556"/>
                    <a:pt x="87" y="630"/>
                  </a:cubicBezTo>
                  <a:cubicBezTo>
                    <a:pt x="45" y="705"/>
                    <a:pt x="0" y="756"/>
                    <a:pt x="32" y="769"/>
                  </a:cubicBezTo>
                  <a:cubicBezTo>
                    <a:pt x="64" y="782"/>
                    <a:pt x="103" y="782"/>
                    <a:pt x="110" y="798"/>
                  </a:cubicBezTo>
                  <a:close/>
                </a:path>
              </a:pathLst>
            </a:custGeom>
            <a:noFill/>
            <a:ln w="44450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C700511-8F91-4360-A20B-72CADC5CFAED}"/>
              </a:ext>
            </a:extLst>
          </p:cNvPr>
          <p:cNvSpPr/>
          <p:nvPr/>
        </p:nvSpPr>
        <p:spPr>
          <a:xfrm>
            <a:off x="9113530" y="365291"/>
            <a:ext cx="288399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IE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ENGAGING WITH YOUR BANK</a:t>
            </a: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13EA8C-1FD8-4D59-BE2C-49E90612EEC7}"/>
              </a:ext>
            </a:extLst>
          </p:cNvPr>
          <p:cNvSpPr/>
          <p:nvPr/>
        </p:nvSpPr>
        <p:spPr>
          <a:xfrm>
            <a:off x="3453212" y="2301139"/>
            <a:ext cx="81585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  <a:latin typeface="Verdana Pro Light" panose="020B0304030504040204" pitchFamily="34" charset="0"/>
              </a:rPr>
              <a:t>Talk to your Relationship/Bank Manager promptly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DCD4F5-B2D2-45A3-BEE1-98AC48AAAA1A}"/>
              </a:ext>
            </a:extLst>
          </p:cNvPr>
          <p:cNvGrpSpPr/>
          <p:nvPr/>
        </p:nvGrpSpPr>
        <p:grpSpPr>
          <a:xfrm>
            <a:off x="3609696" y="2912182"/>
            <a:ext cx="7334765" cy="646331"/>
            <a:chOff x="3609696" y="2912182"/>
            <a:chExt cx="7334765" cy="64633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0D61A8C-C214-46B6-BBCF-5FEF0B1D84F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609696" y="3012134"/>
              <a:ext cx="432000" cy="432000"/>
            </a:xfrm>
            <a:prstGeom prst="homePlate">
              <a:avLst/>
            </a:prstGeom>
            <a:solidFill>
              <a:schemeClr val="accent1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C806915-6BFB-492B-8EE8-84B04A65057B}"/>
                </a:ext>
              </a:extLst>
            </p:cNvPr>
            <p:cNvSpPr txBox="1"/>
            <p:nvPr/>
          </p:nvSpPr>
          <p:spPr>
            <a:xfrm>
              <a:off x="4285619" y="2912182"/>
              <a:ext cx="6658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Will require you to complete a reforecast of cash-flow for the next 1-3 months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5D5541E-BAAE-4072-873D-6611B7E64D92}"/>
              </a:ext>
            </a:extLst>
          </p:cNvPr>
          <p:cNvGrpSpPr/>
          <p:nvPr/>
        </p:nvGrpSpPr>
        <p:grpSpPr>
          <a:xfrm>
            <a:off x="3611898" y="4481586"/>
            <a:ext cx="6924774" cy="432000"/>
            <a:chOff x="3611898" y="4481586"/>
            <a:chExt cx="6924774" cy="43200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BDD9F9F-FBAE-4EA9-8C82-E8771391EF8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611898" y="4481586"/>
              <a:ext cx="432000" cy="432000"/>
            </a:xfrm>
            <a:prstGeom prst="homePlate">
              <a:avLst/>
            </a:prstGeom>
            <a:solidFill>
              <a:schemeClr val="accent3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C8DB3A6-3132-483A-B3BF-65273069A145}"/>
                </a:ext>
              </a:extLst>
            </p:cNvPr>
            <p:cNvSpPr txBox="1"/>
            <p:nvPr/>
          </p:nvSpPr>
          <p:spPr>
            <a:xfrm>
              <a:off x="4285619" y="4512920"/>
              <a:ext cx="6251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Consider/discuss - what you need?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C9ED948-71B5-4055-BAE7-A32A71A6047C}"/>
              </a:ext>
            </a:extLst>
          </p:cNvPr>
          <p:cNvGrpSpPr/>
          <p:nvPr/>
        </p:nvGrpSpPr>
        <p:grpSpPr>
          <a:xfrm>
            <a:off x="3600085" y="3640267"/>
            <a:ext cx="7584519" cy="646331"/>
            <a:chOff x="3600085" y="3640267"/>
            <a:chExt cx="7584519" cy="64633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F53C2E-2620-43F6-866F-E9A9CD5DAC1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600085" y="3743509"/>
              <a:ext cx="432000" cy="432000"/>
            </a:xfrm>
            <a:prstGeom prst="homePlate">
              <a:avLst/>
            </a:prstGeom>
            <a:solidFill>
              <a:schemeClr val="accent2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1CCF9E0-416B-4BBA-88FC-758A1AFF8635}"/>
                </a:ext>
              </a:extLst>
            </p:cNvPr>
            <p:cNvSpPr txBox="1"/>
            <p:nvPr/>
          </p:nvSpPr>
          <p:spPr>
            <a:xfrm>
              <a:off x="4285619" y="3640267"/>
              <a:ext cx="6898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Discuss what proactive measures you are taking to manage cash-flow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8896F3C-9DB0-4CC5-82E6-DAD3D699A260}"/>
              </a:ext>
            </a:extLst>
          </p:cNvPr>
          <p:cNvGrpSpPr/>
          <p:nvPr/>
        </p:nvGrpSpPr>
        <p:grpSpPr>
          <a:xfrm>
            <a:off x="3611898" y="5108574"/>
            <a:ext cx="7572706" cy="646331"/>
            <a:chOff x="3611898" y="5108574"/>
            <a:chExt cx="7572706" cy="64633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BA37D08-F85A-41B2-B4EA-2EA42934968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611898" y="5214140"/>
              <a:ext cx="432000" cy="432000"/>
            </a:xfrm>
            <a:prstGeom prst="homePlate">
              <a:avLst/>
            </a:prstGeom>
            <a:solidFill>
              <a:schemeClr val="accent4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FF9844C-868F-4142-978B-E876E1A135B7}"/>
                </a:ext>
              </a:extLst>
            </p:cNvPr>
            <p:cNvSpPr txBox="1"/>
            <p:nvPr/>
          </p:nvSpPr>
          <p:spPr>
            <a:xfrm>
              <a:off x="4285619" y="5108574"/>
              <a:ext cx="6898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Working capital, overdraft or a moratorium on principal repayments?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129EC9A-8693-4E48-995F-51F84AED31BB}"/>
              </a:ext>
            </a:extLst>
          </p:cNvPr>
          <p:cNvGrpSpPr/>
          <p:nvPr/>
        </p:nvGrpSpPr>
        <p:grpSpPr>
          <a:xfrm>
            <a:off x="3600085" y="5892138"/>
            <a:ext cx="7205568" cy="646331"/>
            <a:chOff x="3600085" y="5892138"/>
            <a:chExt cx="7205568" cy="64633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BA50B9B-9099-4134-96B1-0CC63D13D69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600085" y="5999304"/>
              <a:ext cx="432000" cy="432000"/>
            </a:xfrm>
            <a:prstGeom prst="homePlate">
              <a:avLst/>
            </a:prstGeom>
            <a:solidFill>
              <a:schemeClr val="accent5"/>
            </a:solidFill>
            <a:ln w="9525">
              <a:noFill/>
              <a:prstDash val="dash"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endParaRPr lang="ru-RU" sz="2800" spc="-150" dirty="0">
                <a:solidFill>
                  <a:schemeClr val="tx1">
                    <a:lumMod val="10000"/>
                    <a:lumOff val="90000"/>
                  </a:schemeClr>
                </a:solidFill>
                <a:latin typeface="Verdana Pro" panose="020B060403050404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37F0856-CDE6-41FE-96D3-D45D6B5A8E6E}"/>
                </a:ext>
              </a:extLst>
            </p:cNvPr>
            <p:cNvSpPr txBox="1"/>
            <p:nvPr/>
          </p:nvSpPr>
          <p:spPr>
            <a:xfrm>
              <a:off x="4273807" y="5892138"/>
              <a:ext cx="65318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>
                  <a:latin typeface="Verdana Pro Light" panose="020B0304030504040204" pitchFamily="34" charset="0"/>
                </a:rPr>
                <a:t>Important to understand the costs and impact of any financial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77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- ISDP Slides DAY ONE make template" id="{7FCB80DC-EB0D-44DE-B3F7-091F643951C1}" vid="{F1CA694B-18BD-46B2-927D-257C4DE4408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FE73488AA6944EA67A381B91BF8841" ma:contentTypeVersion="4" ma:contentTypeDescription="Create a new document." ma:contentTypeScope="" ma:versionID="508f7999678fd0199acb9a4665d4dbd0">
  <xsd:schema xmlns:xsd="http://www.w3.org/2001/XMLSchema" xmlns:xs="http://www.w3.org/2001/XMLSchema" xmlns:p="http://schemas.microsoft.com/office/2006/metadata/properties" xmlns:ns2="45dae456-88b9-4ffb-bdb7-b103bac82d3a" xmlns:ns3="4578801f-0822-4fc8-ab90-e8bb196aef62" targetNamespace="http://schemas.microsoft.com/office/2006/metadata/properties" ma:root="true" ma:fieldsID="bd605b4ed4fdc44a973b6028f09ce98e" ns2:_="" ns3:_="">
    <xsd:import namespace="45dae456-88b9-4ffb-bdb7-b103bac82d3a"/>
    <xsd:import namespace="4578801f-0822-4fc8-ab90-e8bb196ae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ae456-88b9-4ffb-bdb7-b103bac82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8801f-0822-4fc8-ab90-e8bb196ae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9DAFEC-3317-4EBD-867A-84CF709DE5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B8F030-49AC-40F2-B247-8458713C1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ae456-88b9-4ffb-bdb7-b103bac82d3a"/>
    <ds:schemaRef ds:uri="4578801f-0822-4fc8-ab90-e8bb196ae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B51E95-D7FA-45DA-A0DD-82801707CD43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8750</TotalTime>
  <Words>989</Words>
  <Application>Microsoft Office PowerPoint</Application>
  <PresentationFormat>Widescreen</PresentationFormat>
  <Paragraphs>132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Custom Design</vt:lpstr>
      <vt:lpstr>1_Custom Design</vt:lpstr>
      <vt:lpstr>Dealing with  short-term cash-flow</vt:lpstr>
      <vt:lpstr>How do I deal with short-term cash-flow issues?</vt:lpstr>
      <vt:lpstr>Operational Cost Management</vt:lpstr>
      <vt:lpstr>How do I reduce costs?</vt:lpstr>
      <vt:lpstr>How do I reduce costs?</vt:lpstr>
      <vt:lpstr>How do I reduce labour costs?</vt:lpstr>
      <vt:lpstr>What support is available to employees with reduced working hours?</vt:lpstr>
      <vt:lpstr>Engaging with your Bank</vt:lpstr>
      <vt:lpstr>What support can your financial institution offer?</vt:lpstr>
      <vt:lpstr>Bank Responses to COVID-19 Impact</vt:lpstr>
      <vt:lpstr>Government Supports for Coronavirus Affected Businesses</vt:lpstr>
      <vt:lpstr>What support packages are available for Irish businesses?</vt:lpstr>
      <vt:lpstr>National Supports Available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Aine O'Flaherty</dc:creator>
  <cp:lastModifiedBy>Colette Cleary</cp:lastModifiedBy>
  <cp:revision>426</cp:revision>
  <cp:lastPrinted>2018-10-11T15:43:24Z</cp:lastPrinted>
  <dcterms:created xsi:type="dcterms:W3CDTF">2018-02-26T10:40:05Z</dcterms:created>
  <dcterms:modified xsi:type="dcterms:W3CDTF">2020-03-19T12:15:16Z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0x010100EEFE73488AA6944EA67A381B91BF8841</vt:lpwstr>
  </property>
</Properties>
</file>